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video/unknown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326" r:id="rId3"/>
    <p:sldId id="328" r:id="rId4"/>
    <p:sldId id="329" r:id="rId5"/>
    <p:sldId id="330" r:id="rId6"/>
    <p:sldId id="331" r:id="rId7"/>
    <p:sldId id="332" r:id="rId8"/>
    <p:sldId id="338" r:id="rId9"/>
    <p:sldId id="333" r:id="rId10"/>
    <p:sldId id="334" r:id="rId11"/>
    <p:sldId id="336" r:id="rId12"/>
    <p:sldId id="335" r:id="rId13"/>
    <p:sldId id="337" r:id="rId14"/>
    <p:sldId id="339" r:id="rId15"/>
    <p:sldId id="341" r:id="rId16"/>
    <p:sldId id="342" r:id="rId17"/>
    <p:sldId id="343" r:id="rId18"/>
    <p:sldId id="344" r:id="rId19"/>
    <p:sldId id="340" r:id="rId20"/>
    <p:sldId id="345" r:id="rId21"/>
    <p:sldId id="352" r:id="rId22"/>
    <p:sldId id="348" r:id="rId23"/>
    <p:sldId id="349" r:id="rId24"/>
    <p:sldId id="350" r:id="rId25"/>
    <p:sldId id="351" r:id="rId26"/>
    <p:sldId id="359" r:id="rId27"/>
    <p:sldId id="360" r:id="rId28"/>
    <p:sldId id="353" r:id="rId29"/>
    <p:sldId id="354" r:id="rId30"/>
    <p:sldId id="355" r:id="rId31"/>
    <p:sldId id="356" r:id="rId32"/>
    <p:sldId id="357" r:id="rId33"/>
    <p:sldId id="358" r:id="rId34"/>
    <p:sldId id="361" r:id="rId35"/>
    <p:sldId id="325" r:id="rId36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671E67BB-A2FA-45F0-AA6B-D9B49DB1EDD0}" styleName="">
    <a:tblBg/>
    <a:wholeTb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28575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28575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28575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029D6DF1-C4E0-43AF-A670-EA80D7DCB4AC}" styleName="">
    <a:tblBg/>
    <a:wholeTbl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73BFFF"/>
        </a:fontRef>
        <a:srgbClr val="73B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632" y="-11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9421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>
        <a:latin typeface="Lucida Grande"/>
        <a:ea typeface="Lucida Grande"/>
        <a:cs typeface="Lucida Grande"/>
        <a:sym typeface="Lucida Grande"/>
      </a:defRPr>
    </a:lvl1pPr>
    <a:lvl2pPr indent="228600" defTabSz="584200">
      <a:defRPr>
        <a:latin typeface="Lucida Grande"/>
        <a:ea typeface="Lucida Grande"/>
        <a:cs typeface="Lucida Grande"/>
        <a:sym typeface="Lucida Grande"/>
      </a:defRPr>
    </a:lvl2pPr>
    <a:lvl3pPr indent="457200" defTabSz="584200">
      <a:defRPr>
        <a:latin typeface="Lucida Grande"/>
        <a:ea typeface="Lucida Grande"/>
        <a:cs typeface="Lucida Grande"/>
        <a:sym typeface="Lucida Grande"/>
      </a:defRPr>
    </a:lvl3pPr>
    <a:lvl4pPr indent="685800" defTabSz="584200">
      <a:defRPr>
        <a:latin typeface="Lucida Grande"/>
        <a:ea typeface="Lucida Grande"/>
        <a:cs typeface="Lucida Grande"/>
        <a:sym typeface="Lucida Grande"/>
      </a:defRPr>
    </a:lvl4pPr>
    <a:lvl5pPr indent="914400" defTabSz="584200">
      <a:defRPr>
        <a:latin typeface="Lucida Grande"/>
        <a:ea typeface="Lucida Grande"/>
        <a:cs typeface="Lucida Grande"/>
        <a:sym typeface="Lucida Grande"/>
      </a:defRPr>
    </a:lvl5pPr>
    <a:lvl6pPr indent="1143000" defTabSz="584200">
      <a:defRPr>
        <a:latin typeface="Lucida Grande"/>
        <a:ea typeface="Lucida Grande"/>
        <a:cs typeface="Lucida Grande"/>
        <a:sym typeface="Lucida Grande"/>
      </a:defRPr>
    </a:lvl6pPr>
    <a:lvl7pPr indent="1371600" defTabSz="584200">
      <a:defRPr>
        <a:latin typeface="Lucida Grande"/>
        <a:ea typeface="Lucida Grande"/>
        <a:cs typeface="Lucida Grande"/>
        <a:sym typeface="Lucida Grande"/>
      </a:defRPr>
    </a:lvl7pPr>
    <a:lvl8pPr indent="1600200" defTabSz="584200">
      <a:defRPr>
        <a:latin typeface="Lucida Grande"/>
        <a:ea typeface="Lucida Grande"/>
        <a:cs typeface="Lucida Grande"/>
        <a:sym typeface="Lucida Grande"/>
      </a:defRPr>
    </a:lvl8pPr>
    <a:lvl9pPr indent="1828800" defTabSz="5842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6400">
              <a:spcBef>
                <a:spcPts val="400"/>
              </a:spcBef>
              <a:buClr>
                <a:srgbClr val="F9F9F9"/>
              </a:buClr>
              <a:buFont typeface="Helvetica"/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t>Merci Gilles Kahn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95400" y="562187"/>
            <a:ext cx="10617200" cy="4711701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77900" y="5422900"/>
            <a:ext cx="10833100" cy="433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400"/>
            </a:lvl1pPr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742773" y="9258300"/>
            <a:ext cx="286668" cy="273584"/>
          </a:xfrm>
          <a:prstGeom prst="rect">
            <a:avLst/>
          </a:prstGeom>
          <a:ln w="12700">
            <a:miter lim="400000"/>
          </a:ln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52578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69342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800100" y="240862"/>
            <a:ext cx="11430000" cy="2464676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914400">
              <a:def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800100" y="2705537"/>
            <a:ext cx="11430000" cy="582842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  <a:lvl2pPr marL="800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1244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1689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2133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0100" y="1371600"/>
            <a:ext cx="11303000" cy="3505200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800100" y="4864100"/>
            <a:ext cx="11303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794737" y="1372728"/>
            <a:ext cx="11306953" cy="3504072"/>
          </a:xfrm>
          <a:prstGeom prst="rect">
            <a:avLst/>
          </a:prstGeom>
        </p:spPr>
        <p:txBody>
          <a:bodyPr lIns="72248" tIns="72248" rIns="72248" bIns="72248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794737" y="4858737"/>
            <a:ext cx="11306953" cy="3016392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12700" y="-12700"/>
            <a:ext cx="13031893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86AE">
                  <a:alpha val="45000"/>
                </a:srgbClr>
              </a:gs>
              <a:gs pos="100000">
                <a:srgbClr val="00CED7">
                  <a:alpha val="5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235700" y="-12700"/>
            <a:ext cx="6769100" cy="86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EB5">
                  <a:alpha val="30000"/>
                </a:srgbClr>
              </a:gs>
              <a:gs pos="80000">
                <a:srgbClr val="009CCA">
                  <a:alpha val="4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239" name="Group 239"/>
          <p:cNvGrpSpPr/>
          <p:nvPr/>
        </p:nvGrpSpPr>
        <p:grpSpPr>
          <a:xfrm>
            <a:off x="-38100" y="-25401"/>
            <a:ext cx="13082658" cy="1564851"/>
            <a:chOff x="0" y="0"/>
            <a:chExt cx="13082656" cy="1564849"/>
          </a:xfrm>
        </p:grpSpPr>
        <p:sp>
          <p:nvSpPr>
            <p:cNvPr id="237" name="Shape 237"/>
            <p:cNvSpPr/>
            <p:nvPr/>
          </p:nvSpPr>
          <p:spPr>
            <a:xfrm rot="21420000">
              <a:off x="14203" y="340412"/>
              <a:ext cx="13031894" cy="88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0AFC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21420000">
              <a:off x="22656" y="447419"/>
              <a:ext cx="13050045" cy="72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C1C6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47700" y="1001369"/>
            <a:ext cx="11709400" cy="16256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>
              <a:def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</a:rPr>
              <a:t>Title Text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647700" y="2752682"/>
            <a:ext cx="11709400" cy="6242306"/>
          </a:xfrm>
          <a:prstGeom prst="rect">
            <a:avLst/>
          </a:prstGeom>
          <a:ln>
            <a:round/>
          </a:ln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00D7E1"/>
              </a:buClr>
              <a:buSzPct val="95000"/>
              <a:buFont typeface="Wingdings 2"/>
              <a:buChar char=""/>
              <a:defRPr sz="3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indent="-246888">
              <a:spcBef>
                <a:spcPts val="800"/>
              </a:spcBef>
              <a:buClr>
                <a:srgbClr val="0485D1"/>
              </a:buClr>
              <a:buSzPct val="85000"/>
              <a:buFont typeface="Wingdings 2"/>
              <a:buChar char="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indent="-246887">
              <a:spcBef>
                <a:spcPts val="700"/>
              </a:spcBef>
              <a:buClr>
                <a:srgbClr val="00ADE1"/>
              </a:buClr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1188719" indent="-210311">
              <a:spcBef>
                <a:spcPts val="600"/>
              </a:spcBef>
              <a:buClr>
                <a:srgbClr val="00D7E1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1463039" indent="-210311">
              <a:spcBef>
                <a:spcPts val="600"/>
              </a:spcBef>
              <a:buClr>
                <a:srgbClr val="00D5AB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168823" y="9319259"/>
            <a:ext cx="185738" cy="241301"/>
          </a:xfrm>
          <a:prstGeom prst="rect">
            <a:avLst/>
          </a:prstGeom>
          <a:ln w="12700"/>
        </p:spPr>
        <p:txBody>
          <a:bodyPr lIns="0" tIns="0" rIns="0" bIns="0" anchor="b"/>
          <a:lstStyle>
            <a:lvl1pPr>
              <a:defRPr sz="1600">
                <a:solidFill>
                  <a:srgbClr val="007088"/>
                </a:solidFill>
                <a:uFill>
                  <a:solidFill>
                    <a:srgbClr val="007088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7700" y="9138214"/>
            <a:ext cx="3048000" cy="317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1295400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March, 2013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>
              <a:defRPr sz="6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Arial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742950" indent="-28575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/>
        </p:spPr>
        <p:txBody>
          <a:bodyPr anchor="ctr"/>
          <a:lstStyle>
            <a:lvl1pP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584200">
              <a:defRPr sz="7200" cap="all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304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685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066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447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1828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47700" y="2016196"/>
            <a:ext cx="5746046" cy="107696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647700" indent="0">
              <a:spcBef>
                <a:spcPts val="600"/>
              </a:spcBef>
              <a:buSzTx/>
              <a:buFontTx/>
              <a:buNone/>
              <a:defRPr sz="2800" b="1"/>
            </a:lvl2pPr>
            <a:lvl3pPr marL="1295400" indent="0">
              <a:spcBef>
                <a:spcPts val="600"/>
              </a:spcBef>
              <a:buSzTx/>
              <a:buFontTx/>
              <a:buNone/>
              <a:defRPr sz="2400" b="1"/>
            </a:lvl3pPr>
            <a:lvl4pPr marL="1955800" indent="0">
              <a:spcBef>
                <a:spcPts val="500"/>
              </a:spcBef>
              <a:buSzTx/>
              <a:buFontTx/>
              <a:buNone/>
              <a:defRPr sz="2200" b="1"/>
            </a:lvl4pPr>
            <a:lvl5pPr marL="2603500" indent="0">
              <a:spcBef>
                <a:spcPts val="500"/>
              </a:spcBef>
              <a:buSzTx/>
              <a:buFontTx/>
              <a:buNone/>
              <a:defRPr sz="2200" b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8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959751"/>
            <a:ext cx="3048000" cy="139701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193800" y="799253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51734" y="383822"/>
            <a:ext cx="215901" cy="152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57400" y="1959751"/>
            <a:ext cx="10312400" cy="139701"/>
          </a:xfrm>
          <a:prstGeom prst="rect">
            <a:avLst/>
          </a:prstGeom>
          <a:gradFill>
            <a:gsLst>
              <a:gs pos="0">
                <a:srgbClr val="4180FF"/>
              </a:gs>
              <a:gs pos="100000">
                <a:srgbClr val="1E4289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11925300" cy="69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959519" y="9258300"/>
            <a:ext cx="286669" cy="273584"/>
          </a:xfrm>
          <a:prstGeom prst="rect">
            <a:avLst/>
          </a:prstGeom>
          <a:ln>
            <a:round/>
          </a:ln>
        </p:spPr>
        <p:txBody>
          <a:bodyPr wrap="none" lIns="38100" tIns="38100" rIns="38100" bIns="38100">
            <a:spAutoFit/>
          </a:bodyPr>
          <a:lstStyle>
            <a:lvl1pPr algn="r" defTabSz="1295400">
              <a:defRPr sz="1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0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8" r:id="rId32"/>
    <p:sldLayoutId id="2147483690" r:id="rId33"/>
    <p:sldLayoutId id="2147483692" r:id="rId34"/>
    <p:sldLayoutId id="2147483694" r:id="rId35"/>
    <p:sldLayoutId id="2147483696" r:id="rId36"/>
    <p:sldLayoutId id="2147483697" r:id="rId37"/>
    <p:sldLayoutId id="2147483698" r:id="rId38"/>
    <p:sldLayoutId id="2147483699" r:id="rId39"/>
    <p:sldLayoutId id="2147483702" r:id="rId40"/>
    <p:sldLayoutId id="2147483706" r:id="rId41"/>
    <p:sldLayoutId id="2147483708" r:id="rId42"/>
    <p:sldLayoutId id="2147483710" r:id="rId43"/>
    <p:sldLayoutId id="2147483711" r:id="rId44"/>
    <p:sldLayoutId id="2147483712" r:id="rId45"/>
    <p:sldLayoutId id="2147483713" r:id="rId46"/>
    <p:sldLayoutId id="2147483716" r:id="rId47"/>
    <p:sldLayoutId id="2147483717" r:id="rId48"/>
    <p:sldLayoutId id="2147483718" r:id="rId49"/>
    <p:sldLayoutId id="2147483720" r:id="rId50"/>
    <p:sldLayoutId id="2147483721" r:id="rId51"/>
    <p:sldLayoutId id="2147483722" r:id="rId52"/>
    <p:sldLayoutId id="2147483723" r:id="rId53"/>
    <p:sldLayoutId id="2147483724" r:id="rId54"/>
    <p:sldLayoutId id="2147483725" r:id="rId55"/>
    <p:sldLayoutId id="2147483726" r:id="rId56"/>
    <p:sldLayoutId id="2147483727" r:id="rId57"/>
  </p:sldLayoutIdLst>
  <p:transition spd="med"/>
  <p:txStyles>
    <p:titleStyle>
      <a:lvl1pPr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1pPr>
      <a:lvl2pPr indent="228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2pPr>
      <a:lvl3pPr indent="457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3pPr>
      <a:lvl4pPr indent="685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4pPr>
      <a:lvl5pPr indent="9144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5pPr>
      <a:lvl6pPr indent="11430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6pPr>
      <a:lvl7pPr indent="1371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7pPr>
      <a:lvl8pPr indent="1600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8pPr>
      <a:lvl9pPr indent="1828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447675" indent="-447675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1pPr>
      <a:lvl2pPr marL="958432" indent="-509170" defTabSz="1295400">
        <a:spcBef>
          <a:spcPts val="1000"/>
        </a:spcBef>
        <a:buClr>
          <a:srgbClr val="FFFFFF"/>
        </a:buClr>
        <a:buSzPct val="6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2pPr>
      <a:lvl3pPr marL="1412408" indent="-521820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3pPr>
      <a:lvl4pPr marL="1901599" indent="-606199" defTabSz="1295400">
        <a:spcBef>
          <a:spcPts val="1000"/>
        </a:spcBef>
        <a:buClr>
          <a:srgbClr val="FFFFFF"/>
        </a:buClr>
        <a:buSzPct val="7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4pPr>
      <a:lvl5pPr marL="2291442" indent="-608692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5pPr>
      <a:lvl6pPr marL="33491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6pPr>
      <a:lvl7pPr marL="37047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7pPr>
      <a:lvl8pPr marL="40603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8pPr>
      <a:lvl9pPr marL="44159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1pPr>
      <a:lvl2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2pPr>
      <a:lvl3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3pPr>
      <a:lvl4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4pPr>
      <a:lvl5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5pPr>
      <a:lvl6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6pPr>
      <a:lvl7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7pPr>
      <a:lvl8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8pPr>
      <a:lvl9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5.png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29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26.png"/><Relationship Id="rId20" Type="http://schemas.openxmlformats.org/officeDocument/2006/relationships/oleObject" Target="../embeddings/oleObject11.bin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30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7.png"/><Relationship Id="rId31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28.png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39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2.png"/><Relationship Id="rId5" Type="http://schemas.openxmlformats.org/officeDocument/2006/relationships/image" Target="../media/image61.tif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9.png"/><Relationship Id="rId7" Type="http://schemas.openxmlformats.org/officeDocument/2006/relationships/hyperlink" Target="http://www.tractometer.org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3.png"/><Relationship Id="rId5" Type="http://schemas.openxmlformats.org/officeDocument/2006/relationships/hyperlink" Target="http://scil.dinf.usherbrooke.ca" TargetMode="Externa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an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15" y="-36125"/>
            <a:ext cx="10801210" cy="25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82600" y="1295400"/>
            <a:ext cx="11303000" cy="35052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Diffusion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		</a:t>
            </a:r>
            <a:r>
              <a:rPr lang="en-US"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</a:t>
            </a:r>
            <a:r>
              <a:rPr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actography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5874829"/>
            <a:ext cx="7947025" cy="294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Eleftherios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Garyfallidis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, Ph.D.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Diffusion Imaging in Python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effectLst/>
                <a:sym typeface="Helvetica Neue Light" charset="0"/>
              </a:rPr>
              <a:t>http</a:t>
            </a:r>
            <a:r>
              <a:rPr lang="en-US" altLang="x-none" sz="3200" dirty="0" smtClean="0">
                <a:effectLst/>
                <a:sym typeface="Helvetica Neue Light" charset="0"/>
              </a:rPr>
              <a:t>://dipy.org</a:t>
            </a:r>
            <a:endParaRPr lang="en-US" altLang="x-none" sz="3200" dirty="0">
              <a:effectLst/>
              <a:sym typeface="Helvetica Neue Light" charset="0"/>
            </a:endParaRP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Sherbrooke</a:t>
            </a: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Connectivity Imaging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Laboratory (SCIL)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effectLst/>
                <a:sym typeface="Helvetica Neue Light" charset="0"/>
              </a:rPr>
              <a:t>http</a:t>
            </a:r>
            <a:r>
              <a:rPr lang="en-US" altLang="x-none" sz="3200" dirty="0">
                <a:effectLst/>
                <a:sym typeface="Helvetica Neue Light" charset="0"/>
              </a:rPr>
              <a:t>://scil.dinf.usherbrooke.ca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671650"/>
            <a:ext cx="5849667" cy="20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0" y="8382000"/>
            <a:ext cx="5442620" cy="8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68" y="6976839"/>
            <a:ext cx="3825988" cy="105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81000" y="2285221"/>
            <a:ext cx="11804556" cy="5868179"/>
            <a:chOff x="685800" y="1828800"/>
            <a:chExt cx="7373937" cy="3518248"/>
          </a:xfrm>
        </p:grpSpPr>
        <p:sp>
          <p:nvSpPr>
            <p:cNvPr id="7" name="Rounded Rectangle 6"/>
            <p:cNvSpPr/>
            <p:nvPr/>
          </p:nvSpPr>
          <p:spPr>
            <a:xfrm>
              <a:off x="496771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0967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pic>
          <p:nvPicPr>
            <p:cNvPr id="9" name="Picture 3" descr="arc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 r="2309" b="3979"/>
            <a:stretch>
              <a:fillRect/>
            </a:stretch>
          </p:blipFill>
          <p:spPr bwMode="auto">
            <a:xfrm>
              <a:off x="4572000" y="1828800"/>
              <a:ext cx="3487737" cy="2487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685800" y="1828800"/>
              <a:ext cx="3429000" cy="2514600"/>
              <a:chOff x="0" y="1920"/>
              <a:chExt cx="2390" cy="1793"/>
            </a:xfrm>
          </p:grpSpPr>
          <p:pic>
            <p:nvPicPr>
              <p:cNvPr id="13" name="Picture 5" descr="S1"/>
              <p:cNvPicPr>
                <a:picLocks noChangeAspect="1" noChangeArrowheads="1"/>
              </p:cNvPicPr>
              <p:nvPr/>
            </p:nvPicPr>
            <p:blipFill>
              <a:blip r:embed="rId3"/>
              <a:srcRect t="4028" b="6041"/>
              <a:stretch>
                <a:fillRect/>
              </a:stretch>
            </p:blipFill>
            <p:spPr bwMode="auto">
              <a:xfrm>
                <a:off x="96" y="1920"/>
                <a:ext cx="2256" cy="1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1604" y="3027"/>
                <a:ext cx="786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LONG FIBRES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0" y="1937"/>
                <a:ext cx="624" cy="9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SHORT FIBRES</a:t>
                </a: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 rot="-3127919">
                <a:off x="1585" y="3367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-3127919">
                <a:off x="1863" y="2716"/>
                <a:ext cx="146" cy="52"/>
              </a:xfrm>
              <a:custGeom>
                <a:avLst/>
                <a:gdLst>
                  <a:gd name="T0" fmla="*/ 15 w 162"/>
                  <a:gd name="T1" fmla="*/ 4 h 52"/>
                  <a:gd name="T2" fmla="*/ 20 w 162"/>
                  <a:gd name="T3" fmla="*/ 30 h 52"/>
                  <a:gd name="T4" fmla="*/ 11 w 162"/>
                  <a:gd name="T5" fmla="*/ 50 h 52"/>
                  <a:gd name="T6" fmla="*/ 5 w 162"/>
                  <a:gd name="T7" fmla="*/ 44 h 52"/>
                  <a:gd name="T8" fmla="*/ 4 w 162"/>
                  <a:gd name="T9" fmla="*/ 22 h 52"/>
                  <a:gd name="T10" fmla="*/ 7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 rot="-445577">
                <a:off x="924" y="2741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1104" y="2753"/>
                <a:ext cx="528" cy="288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1900" y="2793"/>
                <a:ext cx="96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flipV="1">
                <a:off x="1728" y="3185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 rot="-4895274">
                <a:off x="407" y="283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 rot="-3023303">
                <a:off x="583" y="220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 flipH="1" flipV="1">
                <a:off x="240" y="2225"/>
                <a:ext cx="284" cy="5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432" y="2213"/>
                <a:ext cx="192" cy="96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261850" y="4654550"/>
              <a:ext cx="2819400" cy="692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Virtual In-Vivo Dissection</a:t>
              </a:r>
            </a:p>
          </p:txBody>
        </p:sp>
        <p:sp>
          <p:nvSpPr>
            <p:cNvPr id="12" name="TextBox 22"/>
            <p:cNvSpPr txBox="1">
              <a:spLocks noChangeArrowheads="1"/>
            </p:cNvSpPr>
            <p:nvPr/>
          </p:nvSpPr>
          <p:spPr bwMode="auto">
            <a:xfrm>
              <a:off x="5201858" y="4654550"/>
              <a:ext cx="281940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Post-Mortem Dissection</a:t>
              </a:r>
            </a:p>
          </p:txBody>
        </p: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73600" y="1400890"/>
            <a:ext cx="443551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Arcuate</a:t>
            </a:r>
            <a:r>
              <a:rPr lang="en-US" sz="4000" dirty="0" smtClean="0">
                <a:solidFill>
                  <a:srgbClr val="FFFFFF"/>
                </a:solidFill>
              </a:rPr>
              <a:t> Fasciculus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1630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9348" y="1400890"/>
            <a:ext cx="22698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Cingulum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28" name="Rectangle 2"/>
          <p:cNvSpPr>
            <a:spLocks/>
          </p:cNvSpPr>
          <p:nvPr/>
        </p:nvSpPr>
        <p:spPr bwMode="auto">
          <a:xfrm>
            <a:off x="6594276" y="2250281"/>
            <a:ext cx="6156524" cy="4531519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rgbClr val="808080">
                <a:alpha val="34998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1" y="2369715"/>
            <a:ext cx="5514468" cy="396210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grpSp>
        <p:nvGrpSpPr>
          <p:cNvPr id="30" name="Group 5"/>
          <p:cNvGrpSpPr>
            <a:grpSpLocks/>
          </p:cNvGrpSpPr>
          <p:nvPr/>
        </p:nvGrpSpPr>
        <p:grpSpPr bwMode="auto">
          <a:xfrm>
            <a:off x="635794" y="2277070"/>
            <a:ext cx="5568474" cy="4443803"/>
            <a:chOff x="0" y="0"/>
            <a:chExt cx="3712" cy="2989"/>
          </a:xfrm>
        </p:grpSpPr>
        <p:pic>
          <p:nvPicPr>
            <p:cNvPr id="31" name="Picture 6"/>
            <p:cNvPicPr>
              <a:picLocks noChangeArrowheads="1"/>
            </p:cNvPicPr>
            <p:nvPr/>
          </p:nvPicPr>
          <p:blipFill>
            <a:blip r:embed="rId3"/>
            <a:srcRect t="2690" b="2690"/>
            <a:stretch>
              <a:fillRect/>
            </a:stretch>
          </p:blipFill>
          <p:spPr bwMode="auto">
            <a:xfrm>
              <a:off x="0" y="0"/>
              <a:ext cx="3688" cy="2989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32" name="Rectangle 7"/>
            <p:cNvSpPr>
              <a:spLocks/>
            </p:cNvSpPr>
            <p:nvPr/>
          </p:nvSpPr>
          <p:spPr bwMode="auto">
            <a:xfrm>
              <a:off x="2525" y="515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PARIETAL                     FIBRES</a:t>
              </a:r>
            </a:p>
          </p:txBody>
        </p:sp>
        <p:sp>
          <p:nvSpPr>
            <p:cNvPr id="33" name="Rectangle 8"/>
            <p:cNvSpPr>
              <a:spLocks/>
            </p:cNvSpPr>
            <p:nvPr/>
          </p:nvSpPr>
          <p:spPr bwMode="auto">
            <a:xfrm>
              <a:off x="409" y="310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FRONTAL                     FIBRES</a:t>
              </a:r>
            </a:p>
          </p:txBody>
        </p:sp>
        <p:sp>
          <p:nvSpPr>
            <p:cNvPr id="34" name="Rectangle 9"/>
            <p:cNvSpPr>
              <a:spLocks/>
            </p:cNvSpPr>
            <p:nvPr/>
          </p:nvSpPr>
          <p:spPr bwMode="auto">
            <a:xfrm>
              <a:off x="2816" y="153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OCCIPITAL                     FIBRES</a:t>
              </a:r>
            </a:p>
          </p:txBody>
        </p:sp>
        <p:sp>
          <p:nvSpPr>
            <p:cNvPr id="35" name="Rectangle 10"/>
            <p:cNvSpPr>
              <a:spLocks/>
            </p:cNvSpPr>
            <p:nvPr/>
          </p:nvSpPr>
          <p:spPr bwMode="auto">
            <a:xfrm>
              <a:off x="847" y="2182"/>
              <a:ext cx="968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TEMPORAL                     FIBRES</a:t>
              </a:r>
            </a:p>
          </p:txBody>
        </p:sp>
        <p:sp>
          <p:nvSpPr>
            <p:cNvPr id="36" name="Rectangle 11"/>
            <p:cNvSpPr>
              <a:spLocks/>
            </p:cNvSpPr>
            <p:nvPr/>
          </p:nvSpPr>
          <p:spPr bwMode="auto">
            <a:xfrm>
              <a:off x="1570" y="60"/>
              <a:ext cx="1168" cy="18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SHORT FIBRES</a:t>
              </a:r>
            </a:p>
          </p:txBody>
        </p:sp>
        <p:sp>
          <p:nvSpPr>
            <p:cNvPr id="37" name="Rectangle 12"/>
            <p:cNvSpPr>
              <a:spLocks/>
            </p:cNvSpPr>
            <p:nvPr/>
          </p:nvSpPr>
          <p:spPr bwMode="auto">
            <a:xfrm>
              <a:off x="1262" y="161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LONG                     FIBRES</a:t>
              </a:r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 rot="14400001" flipH="1">
              <a:off x="2424" y="931"/>
              <a:ext cx="146" cy="72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 rot="3420000">
              <a:off x="2216" y="1788"/>
              <a:ext cx="183" cy="91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 rot="21360001" flipH="1">
              <a:off x="1728" y="863"/>
              <a:ext cx="190" cy="68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1911" y="293"/>
              <a:ext cx="72" cy="61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315" y="316"/>
              <a:ext cx="144" cy="58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 rot="6840000">
              <a:off x="917" y="1550"/>
              <a:ext cx="115" cy="60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1843" y="1812"/>
              <a:ext cx="424" cy="2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955" y="1625"/>
              <a:ext cx="381" cy="224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6" name="Rounded Rectangle 45"/>
          <p:cNvSpPr/>
          <p:nvPr/>
        </p:nvSpPr>
        <p:spPr bwMode="auto">
          <a:xfrm>
            <a:off x="7557747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244600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1488203" y="6998364"/>
            <a:ext cx="4513432" cy="115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Virtual In-Vivo Dissection</a:t>
            </a:r>
          </a:p>
        </p:txBody>
      </p:sp>
      <p:sp>
        <p:nvSpPr>
          <p:cNvPr id="49" name="TextBox 22"/>
          <p:cNvSpPr txBox="1">
            <a:spLocks noChangeArrowheads="1"/>
          </p:cNvSpPr>
          <p:nvPr/>
        </p:nvSpPr>
        <p:spPr bwMode="auto">
          <a:xfrm>
            <a:off x="7932568" y="6998364"/>
            <a:ext cx="4513432" cy="115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Post-Mortem Dissection</a:t>
            </a:r>
          </a:p>
        </p:txBody>
      </p:sp>
    </p:spTree>
    <p:extLst>
      <p:ext uri="{BB962C8B-B14F-4D97-AF65-F5344CB8AC3E}">
        <p14:creationId xmlns:p14="http://schemas.microsoft.com/office/powerpoint/2010/main" val="28887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68400" y="1905000"/>
            <a:ext cx="10820400" cy="563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1549400" y="2133601"/>
            <a:ext cx="10245031" cy="5105400"/>
            <a:chOff x="300" y="2190"/>
            <a:chExt cx="5059" cy="2004"/>
          </a:xfrm>
        </p:grpSpPr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3108" y="2370"/>
            <a:ext cx="911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" name="Photo Editor Photo" r:id="rId3" imgW="2762636" imgH="2133898" progId="">
                    <p:embed/>
                  </p:oleObj>
                </mc:Choice>
                <mc:Fallback>
                  <p:oleObj name="Photo Editor Photo" r:id="rId3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8" y="2370"/>
                          <a:ext cx="911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207926"/>
                </p:ext>
              </p:extLst>
            </p:nvPr>
          </p:nvGraphicFramePr>
          <p:xfrm>
            <a:off x="3039" y="2220"/>
            <a:ext cx="1089" cy="9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" name="Photo Editor Photo" r:id="rId5" imgW="8345065" imgH="7992591" progId="">
                    <p:embed/>
                  </p:oleObj>
                </mc:Choice>
                <mc:Fallback>
                  <p:oleObj name="Photo Editor Photo" r:id="rId5" imgW="8345065" imgH="7992591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2220"/>
                          <a:ext cx="1089" cy="9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"/>
            <p:cNvGraphicFramePr>
              <a:graphicFrameLocks noChangeAspect="1"/>
            </p:cNvGraphicFramePr>
            <p:nvPr/>
          </p:nvGraphicFramePr>
          <p:xfrm>
            <a:off x="3039" y="3212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" name="Photo Editor Photo" r:id="rId7" imgW="2762636" imgH="2133898" progId="">
                    <p:embed/>
                  </p:oleObj>
                </mc:Choice>
                <mc:Fallback>
                  <p:oleObj name="Photo Editor Photo" r:id="rId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3212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"/>
            <p:cNvGraphicFramePr>
              <a:graphicFrameLocks noChangeAspect="1"/>
            </p:cNvGraphicFramePr>
            <p:nvPr/>
          </p:nvGraphicFramePr>
          <p:xfrm>
            <a:off x="2954" y="3117"/>
            <a:ext cx="1046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" name="Photo Editor Photo" r:id="rId8" imgW="9752381" imgH="7942857" progId="">
                    <p:embed/>
                  </p:oleObj>
                </mc:Choice>
                <mc:Fallback>
                  <p:oleObj name="Photo Editor Photo" r:id="rId8" imgW="9752381" imgH="7942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" y="3117"/>
                          <a:ext cx="1046" cy="7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"/>
            <p:cNvGraphicFramePr>
              <a:graphicFrameLocks noChangeAspect="1"/>
            </p:cNvGraphicFramePr>
            <p:nvPr/>
          </p:nvGraphicFramePr>
          <p:xfrm>
            <a:off x="4354" y="2381"/>
            <a:ext cx="934" cy="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2" name="Photo Editor Photo" r:id="rId10" imgW="2838846" imgH="1971950" progId="">
                    <p:embed/>
                  </p:oleObj>
                </mc:Choice>
                <mc:Fallback>
                  <p:oleObj name="Photo Editor Photo" r:id="rId10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381"/>
                          <a:ext cx="934" cy="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4541" y="2577"/>
            <a:ext cx="51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" name="Photo Editor Photo" r:id="rId12" imgW="10600000" imgH="10057143" progId="">
                    <p:embed/>
                  </p:oleObj>
                </mc:Choice>
                <mc:Fallback>
                  <p:oleObj name="Photo Editor Photo" r:id="rId12" imgW="10600000" imgH="100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" y="2577"/>
                          <a:ext cx="510" cy="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8"/>
            <p:cNvGraphicFramePr>
              <a:graphicFrameLocks noChangeAspect="1"/>
            </p:cNvGraphicFramePr>
            <p:nvPr/>
          </p:nvGraphicFramePr>
          <p:xfrm>
            <a:off x="4354" y="316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" name="Photo Editor Photo" r:id="rId14" imgW="2838846" imgH="1971950" progId="">
                    <p:embed/>
                  </p:oleObj>
                </mc:Choice>
                <mc:Fallback>
                  <p:oleObj name="Photo Editor Photo" r:id="rId14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316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9"/>
            <p:cNvGraphicFramePr>
              <a:graphicFrameLocks noChangeAspect="1"/>
            </p:cNvGraphicFramePr>
            <p:nvPr/>
          </p:nvGraphicFramePr>
          <p:xfrm>
            <a:off x="4526" y="3273"/>
            <a:ext cx="824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" name="Photo Editor Photo" r:id="rId15" imgW="9771429" imgH="8257143" progId="">
                    <p:embed/>
                  </p:oleObj>
                </mc:Choice>
                <mc:Fallback>
                  <p:oleObj name="Photo Editor Photo" r:id="rId15" imgW="9771429" imgH="82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273"/>
                          <a:ext cx="824" cy="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1774" y="3227"/>
            <a:ext cx="912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" name="Photo Editor Photo" r:id="rId17" imgW="2762636" imgH="2133898" progId="">
                    <p:embed/>
                  </p:oleObj>
                </mc:Choice>
                <mc:Fallback>
                  <p:oleObj name="Photo Editor Photo" r:id="rId1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4" y="3227"/>
                          <a:ext cx="912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1"/>
            <p:cNvGraphicFramePr>
              <a:graphicFrameLocks noChangeAspect="1"/>
            </p:cNvGraphicFramePr>
            <p:nvPr/>
          </p:nvGraphicFramePr>
          <p:xfrm>
            <a:off x="1650" y="3038"/>
            <a:ext cx="1120" cy="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7" name="Photo Editor Photo" r:id="rId18" imgW="10552381" imgH="9993120" progId="">
                    <p:embed/>
                  </p:oleObj>
                </mc:Choice>
                <mc:Fallback>
                  <p:oleObj name="Photo Editor Photo" r:id="rId18" imgW="10552381" imgH="999312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0" y="3038"/>
                          <a:ext cx="1120" cy="9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436" y="3254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8" name="Photo Editor Photo" r:id="rId20" imgW="2762636" imgH="2133898" progId="">
                    <p:embed/>
                  </p:oleObj>
                </mc:Choice>
                <mc:Fallback>
                  <p:oleObj name="Photo Editor Photo" r:id="rId20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3254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3"/>
            <p:cNvGraphicFramePr>
              <a:graphicFrameLocks noChangeAspect="1"/>
            </p:cNvGraphicFramePr>
            <p:nvPr/>
          </p:nvGraphicFramePr>
          <p:xfrm>
            <a:off x="579" y="3635"/>
            <a:ext cx="32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9" name="Photo Editor Photo" r:id="rId21" imgW="7876190" imgH="5838095" progId="">
                    <p:embed/>
                  </p:oleObj>
                </mc:Choice>
                <mc:Fallback>
                  <p:oleObj name="Photo Editor Photo" r:id="rId21" imgW="7876190" imgH="5838095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" y="3635"/>
                          <a:ext cx="324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3806" y="2216"/>
              <a:ext cx="87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PROJECTION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3626" y="3219"/>
              <a:ext cx="110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COMMISSURAL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7" name="Text Box 17"/>
            <p:cNvSpPr txBox="1">
              <a:spLocks noChangeArrowheads="1"/>
            </p:cNvSpPr>
            <p:nvPr/>
          </p:nvSpPr>
          <p:spPr bwMode="auto">
            <a:xfrm>
              <a:off x="1088" y="2244"/>
              <a:ext cx="99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ASSOCIATION</a:t>
              </a:r>
              <a:endParaRPr lang="en-GB" sz="12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8" name="Text Box 18"/>
            <p:cNvSpPr txBox="1">
              <a:spLocks noChangeArrowheads="1"/>
            </p:cNvSpPr>
            <p:nvPr/>
          </p:nvSpPr>
          <p:spPr bwMode="auto">
            <a:xfrm>
              <a:off x="2969" y="2986"/>
              <a:ext cx="109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Corona radiata</a:t>
              </a:r>
            </a:p>
          </p:txBody>
        </p:sp>
        <p:sp>
          <p:nvSpPr>
            <p:cNvPr id="59" name="Text Box 19"/>
            <p:cNvSpPr txBox="1">
              <a:spLocks noChangeArrowheads="1"/>
            </p:cNvSpPr>
            <p:nvPr/>
          </p:nvSpPr>
          <p:spPr bwMode="auto">
            <a:xfrm>
              <a:off x="4385" y="3047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Fornix</a:t>
              </a:r>
            </a:p>
          </p:txBody>
        </p:sp>
        <p:sp>
          <p:nvSpPr>
            <p:cNvPr id="60" name="Text Box 20"/>
            <p:cNvSpPr txBox="1">
              <a:spLocks noChangeArrowheads="1"/>
            </p:cNvSpPr>
            <p:nvPr/>
          </p:nvSpPr>
          <p:spPr bwMode="auto">
            <a:xfrm>
              <a:off x="3077" y="3821"/>
              <a:ext cx="874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Corpus callosum</a:t>
              </a:r>
            </a:p>
          </p:txBody>
        </p:sp>
        <p:grpSp>
          <p:nvGrpSpPr>
            <p:cNvPr id="61" name="Group 21"/>
            <p:cNvGrpSpPr>
              <a:grpSpLocks/>
            </p:cNvGrpSpPr>
            <p:nvPr/>
          </p:nvGrpSpPr>
          <p:grpSpPr bwMode="auto">
            <a:xfrm>
              <a:off x="1090" y="2804"/>
              <a:ext cx="911" cy="664"/>
              <a:chOff x="1536" y="3696"/>
              <a:chExt cx="1406" cy="1087"/>
            </a:xfrm>
          </p:grpSpPr>
          <p:graphicFrame>
            <p:nvGraphicFramePr>
              <p:cNvPr id="72" name="Object 18"/>
              <p:cNvGraphicFramePr>
                <a:graphicFrameLocks noChangeAspect="1"/>
              </p:cNvGraphicFramePr>
              <p:nvPr/>
            </p:nvGraphicFramePr>
            <p:xfrm>
              <a:off x="1536" y="3696"/>
              <a:ext cx="1406" cy="1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0" name="Photo Editor Photo" r:id="rId23" imgW="2762636" imgH="2133898" progId="">
                      <p:embed/>
                    </p:oleObj>
                  </mc:Choice>
                  <mc:Fallback>
                    <p:oleObj name="Photo Editor Photo" r:id="rId23" imgW="2762636" imgH="2133898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bright="20000" contrast="-40000"/>
                            <a:grayscl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3696"/>
                            <a:ext cx="1406" cy="10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19"/>
              <p:cNvGraphicFramePr>
                <a:graphicFrameLocks noChangeAspect="1"/>
              </p:cNvGraphicFramePr>
              <p:nvPr/>
            </p:nvGraphicFramePr>
            <p:xfrm>
              <a:off x="1766" y="3801"/>
              <a:ext cx="1037" cy="9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1" name="Photo Editor Photo" r:id="rId24" imgW="10552381" imgH="10000000" progId="">
                      <p:embed/>
                    </p:oleObj>
                  </mc:Choice>
                  <mc:Fallback>
                    <p:oleObj name="Photo Editor Photo" r:id="rId24" imgW="10552381" imgH="10000000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6" y="3801"/>
                            <a:ext cx="1037" cy="9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2" name="Object 14"/>
            <p:cNvGraphicFramePr>
              <a:graphicFrameLocks noChangeAspect="1"/>
            </p:cNvGraphicFramePr>
            <p:nvPr/>
          </p:nvGraphicFramePr>
          <p:xfrm>
            <a:off x="436" y="228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" name="Photo Editor Photo" r:id="rId26" imgW="2838846" imgH="1971950" progId="">
                    <p:embed/>
                  </p:oleObj>
                </mc:Choice>
                <mc:Fallback>
                  <p:oleObj name="Photo Editor Photo" r:id="rId26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28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5"/>
            <p:cNvGraphicFramePr>
              <a:graphicFrameLocks noChangeAspect="1"/>
            </p:cNvGraphicFramePr>
            <p:nvPr/>
          </p:nvGraphicFramePr>
          <p:xfrm>
            <a:off x="300" y="2190"/>
            <a:ext cx="1101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3" name="Photo Editor Photo" r:id="rId27" imgW="11069595" imgH="10259857" progId="">
                    <p:embed/>
                  </p:oleObj>
                </mc:Choice>
                <mc:Fallback>
                  <p:oleObj name="Photo Editor Photo" r:id="rId27" imgW="11069595" imgH="10259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2190"/>
                          <a:ext cx="1101" cy="8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6"/>
            <p:cNvGraphicFramePr>
              <a:graphicFrameLocks noChangeAspect="1"/>
            </p:cNvGraphicFramePr>
            <p:nvPr/>
          </p:nvGraphicFramePr>
          <p:xfrm>
            <a:off x="1796" y="2333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4" name="Photo Editor Photo" r:id="rId29" imgW="2762636" imgH="2133898" progId="">
                    <p:embed/>
                  </p:oleObj>
                </mc:Choice>
                <mc:Fallback>
                  <p:oleObj name="Photo Editor Photo" r:id="rId29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2333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7"/>
            <p:cNvGraphicFramePr>
              <a:graphicFrameLocks noChangeAspect="1"/>
            </p:cNvGraphicFramePr>
            <p:nvPr/>
          </p:nvGraphicFramePr>
          <p:xfrm>
            <a:off x="2013" y="2453"/>
            <a:ext cx="819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5" name="Photo Editor Photo" r:id="rId30" imgW="9742857" imgH="6990476" progId="">
                    <p:embed/>
                  </p:oleObj>
                </mc:Choice>
                <mc:Fallback>
                  <p:oleObj name="Photo Editor Photo" r:id="rId30" imgW="9742857" imgH="6990476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2453"/>
                          <a:ext cx="819" cy="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28"/>
            <p:cNvSpPr txBox="1">
              <a:spLocks noChangeArrowheads="1"/>
            </p:cNvSpPr>
            <p:nvPr/>
          </p:nvSpPr>
          <p:spPr bwMode="auto">
            <a:xfrm>
              <a:off x="4272" y="3821"/>
              <a:ext cx="108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Anterior commissure</a:t>
              </a:r>
            </a:p>
          </p:txBody>
        </p:sp>
        <p:sp>
          <p:nvSpPr>
            <p:cNvPr id="67" name="Text Box 29"/>
            <p:cNvSpPr txBox="1">
              <a:spLocks noChangeArrowheads="1"/>
            </p:cNvSpPr>
            <p:nvPr/>
          </p:nvSpPr>
          <p:spPr bwMode="auto">
            <a:xfrm>
              <a:off x="435" y="2922"/>
              <a:ext cx="8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Cingulum</a:t>
              </a:r>
            </a:p>
          </p:txBody>
        </p:sp>
        <p:sp>
          <p:nvSpPr>
            <p:cNvPr id="68" name="Text Box 30"/>
            <p:cNvSpPr txBox="1">
              <a:spLocks noChangeArrowheads="1"/>
            </p:cNvSpPr>
            <p:nvPr/>
          </p:nvSpPr>
          <p:spPr bwMode="auto">
            <a:xfrm>
              <a:off x="1901" y="2951"/>
              <a:ext cx="87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longitudinal</a:t>
              </a:r>
            </a:p>
          </p:txBody>
        </p:sp>
        <p:sp>
          <p:nvSpPr>
            <p:cNvPr id="69" name="Text Box 31"/>
            <p:cNvSpPr txBox="1">
              <a:spLocks noChangeArrowheads="1"/>
            </p:cNvSpPr>
            <p:nvPr/>
          </p:nvSpPr>
          <p:spPr bwMode="auto">
            <a:xfrm>
              <a:off x="1153" y="3450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 err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Arcuate</a:t>
              </a:r>
              <a:endParaRPr lang="en-GB" sz="18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467" y="3889"/>
              <a:ext cx="8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Uncinate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1632" y="3887"/>
              <a:ext cx="1219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fronto-occipital</a:t>
              </a:r>
            </a:p>
          </p:txBody>
        </p:sp>
      </p:grp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4292601" y="152400"/>
            <a:ext cx="7924800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expectation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55001" y="9311045"/>
            <a:ext cx="35394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Flavio</a:t>
            </a:r>
            <a:r>
              <a:rPr lang="en-US" sz="2000" dirty="0" smtClean="0">
                <a:solidFill>
                  <a:srgbClr val="FFFFFF"/>
                </a:solidFill>
              </a:rPr>
              <a:t> Dell’ </a:t>
            </a:r>
            <a:r>
              <a:rPr lang="en-US" sz="2000" dirty="0" err="1" smtClean="0">
                <a:solidFill>
                  <a:srgbClr val="FFFFFF"/>
                </a:solidFill>
              </a:rPr>
              <a:t>Acqua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13245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 quality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77800" y="1489166"/>
            <a:ext cx="8108856" cy="3006634"/>
            <a:chOff x="0" y="0"/>
            <a:chExt cx="4088" cy="1725"/>
          </a:xfrm>
        </p:grpSpPr>
        <p:sp>
          <p:nvSpPr>
            <p:cNvPr id="38" name="Rectangle 3"/>
            <p:cNvSpPr>
              <a:spLocks/>
            </p:cNvSpPr>
            <p:nvPr/>
          </p:nvSpPr>
          <p:spPr bwMode="auto">
            <a:xfrm>
              <a:off x="0" y="0"/>
              <a:ext cx="4088" cy="1725"/>
            </a:xfrm>
            <a:prstGeom prst="rect">
              <a:avLst/>
            </a:prstGeom>
            <a:solidFill>
              <a:srgbClr val="000000"/>
            </a:solidFill>
            <a:ln w="9525" cap="flat">
              <a:solidFill>
                <a:srgbClr val="7575D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9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" y="299"/>
              <a:ext cx="1636" cy="1354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8" y="270"/>
              <a:ext cx="1718" cy="1398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sp>
          <p:nvSpPr>
            <p:cNvPr id="76" name="Rectangle 6"/>
            <p:cNvSpPr>
              <a:spLocks/>
            </p:cNvSpPr>
            <p:nvPr/>
          </p:nvSpPr>
          <p:spPr bwMode="auto">
            <a:xfrm>
              <a:off x="1913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high SNR</a:t>
              </a:r>
            </a:p>
          </p:txBody>
        </p:sp>
        <p:sp>
          <p:nvSpPr>
            <p:cNvPr id="77" name="Rectangle 7"/>
            <p:cNvSpPr>
              <a:spLocks/>
            </p:cNvSpPr>
            <p:nvPr/>
          </p:nvSpPr>
          <p:spPr bwMode="auto">
            <a:xfrm>
              <a:off x="138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low SNR</a:t>
              </a:r>
            </a:p>
          </p:txBody>
        </p:sp>
      </p:grpSp>
      <p:grpSp>
        <p:nvGrpSpPr>
          <p:cNvPr id="78" name="Group 8"/>
          <p:cNvGrpSpPr>
            <a:grpSpLocks/>
          </p:cNvGrpSpPr>
          <p:nvPr/>
        </p:nvGrpSpPr>
        <p:grpSpPr bwMode="auto">
          <a:xfrm>
            <a:off x="8614286" y="2283851"/>
            <a:ext cx="4212714" cy="4686004"/>
            <a:chOff x="0" y="0"/>
            <a:chExt cx="2472" cy="3104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4"/>
            <a:srcRect l="29045" r="6845" b="33160"/>
            <a:stretch>
              <a:fillRect/>
            </a:stretch>
          </p:blipFill>
          <p:spPr bwMode="auto">
            <a:xfrm>
              <a:off x="0" y="8"/>
              <a:ext cx="2472" cy="309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60" y="1453"/>
              <a:ext cx="970" cy="1461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888" y="11509"/>
                </a:cxn>
                <a:cxn ang="0">
                  <a:pos x="18040" y="4572"/>
                </a:cxn>
                <a:cxn ang="0">
                  <a:pos x="12580" y="946"/>
                </a:cxn>
                <a:cxn ang="0">
                  <a:pos x="8070" y="0"/>
                </a:cxn>
                <a:cxn ang="0">
                  <a:pos x="0" y="473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888" y="11509"/>
                  </a:lnTo>
                  <a:lnTo>
                    <a:pt x="18040" y="4572"/>
                  </a:lnTo>
                  <a:cubicBezTo>
                    <a:pt x="18040" y="4572"/>
                    <a:pt x="13055" y="1104"/>
                    <a:pt x="12580" y="946"/>
                  </a:cubicBezTo>
                  <a:cubicBezTo>
                    <a:pt x="12105" y="788"/>
                    <a:pt x="8070" y="0"/>
                    <a:pt x="8070" y="0"/>
                  </a:cubicBezTo>
                  <a:lnTo>
                    <a:pt x="0" y="473"/>
                  </a:lnTo>
                </a:path>
              </a:pathLst>
            </a:custGeom>
            <a:noFill/>
            <a:ln w="1016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818" y="341"/>
              <a:ext cx="171" cy="1429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8100" y="16281"/>
                </a:cxn>
                <a:cxn ang="0">
                  <a:pos x="1350" y="11284"/>
                </a:cxn>
                <a:cxn ang="0">
                  <a:pos x="0" y="6770"/>
                </a:cxn>
                <a:cxn ang="0">
                  <a:pos x="2700" y="2579"/>
                </a:cxn>
                <a:cxn ang="0">
                  <a:pos x="540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100" y="16281"/>
                  </a:lnTo>
                  <a:lnTo>
                    <a:pt x="1350" y="11284"/>
                  </a:lnTo>
                  <a:lnTo>
                    <a:pt x="0" y="6770"/>
                  </a:lnTo>
                  <a:lnTo>
                    <a:pt x="2700" y="2579"/>
                  </a:lnTo>
                  <a:lnTo>
                    <a:pt x="5400" y="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82" name="Group 12"/>
          <p:cNvGrpSpPr>
            <a:grpSpLocks/>
          </p:cNvGrpSpPr>
          <p:nvPr/>
        </p:nvGrpSpPr>
        <p:grpSpPr bwMode="auto">
          <a:xfrm>
            <a:off x="101600" y="5246925"/>
            <a:ext cx="8344846" cy="3592275"/>
            <a:chOff x="0" y="0"/>
            <a:chExt cx="4208" cy="2061"/>
          </a:xfrm>
        </p:grpSpPr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5"/>
            <a:srcRect l="2400" t="406" r="1317" b="11787"/>
            <a:stretch>
              <a:fillRect/>
            </a:stretch>
          </p:blipFill>
          <p:spPr bwMode="auto">
            <a:xfrm>
              <a:off x="0" y="0"/>
              <a:ext cx="4208" cy="2061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84" name="Freeform 14"/>
            <p:cNvSpPr>
              <a:spLocks/>
            </p:cNvSpPr>
            <p:nvPr/>
          </p:nvSpPr>
          <p:spPr bwMode="auto">
            <a:xfrm>
              <a:off x="162" y="456"/>
              <a:ext cx="1781" cy="1056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630" y="20073"/>
                </a:cxn>
                <a:cxn ang="0">
                  <a:pos x="15521" y="18982"/>
                </a:cxn>
                <a:cxn ang="0">
                  <a:pos x="10865" y="13964"/>
                </a:cxn>
                <a:cxn ang="0">
                  <a:pos x="8666" y="10691"/>
                </a:cxn>
                <a:cxn ang="0">
                  <a:pos x="5174" y="3600"/>
                </a:cxn>
                <a:cxn ang="0">
                  <a:pos x="1552" y="1745"/>
                </a:cxn>
                <a:cxn ang="0">
                  <a:pos x="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630" y="20073"/>
                  </a:lnTo>
                  <a:lnTo>
                    <a:pt x="15521" y="18982"/>
                  </a:lnTo>
                  <a:lnTo>
                    <a:pt x="10865" y="13964"/>
                  </a:lnTo>
                  <a:cubicBezTo>
                    <a:pt x="10865" y="13964"/>
                    <a:pt x="8925" y="11345"/>
                    <a:pt x="8666" y="10691"/>
                  </a:cubicBezTo>
                  <a:cubicBezTo>
                    <a:pt x="8407" y="10036"/>
                    <a:pt x="5174" y="3600"/>
                    <a:pt x="5174" y="3600"/>
                  </a:cubicBezTo>
                  <a:lnTo>
                    <a:pt x="1552" y="1745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6820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235199" y="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Orientation variability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4"/>
          <a:srcRect l="6180" t="14024" b="2184"/>
          <a:stretch>
            <a:fillRect/>
          </a:stretch>
        </p:blipFill>
        <p:spPr bwMode="auto">
          <a:xfrm>
            <a:off x="6019800" y="1524000"/>
            <a:ext cx="6578600" cy="4422056"/>
          </a:xfrm>
          <a:prstGeom prst="rect">
            <a:avLst/>
          </a:prstGeom>
          <a:noFill/>
          <a:ln w="25400" cap="flat">
            <a:solidFill>
              <a:srgbClr val="FFFF00"/>
            </a:solidFill>
            <a:prstDash val="solid"/>
            <a:miter lim="800000"/>
            <a:headEnd/>
            <a:tailEnd/>
          </a:ln>
        </p:spPr>
      </p:pic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1320800" y="2598482"/>
            <a:ext cx="3220175" cy="3348691"/>
            <a:chOff x="0" y="0"/>
            <a:chExt cx="2264" cy="2328"/>
          </a:xfrm>
        </p:grpSpPr>
        <p:sp>
          <p:nvSpPr>
            <p:cNvPr id="18" name="AutoShape 5"/>
            <p:cNvSpPr>
              <a:spLocks/>
            </p:cNvSpPr>
            <p:nvPr/>
          </p:nvSpPr>
          <p:spPr bwMode="auto">
            <a:xfrm>
              <a:off x="0" y="0"/>
              <a:ext cx="2264" cy="2328"/>
            </a:xfrm>
            <a:prstGeom prst="roundRect">
              <a:avLst>
                <a:gd name="adj" fmla="val 5296"/>
              </a:avLst>
            </a:prstGeom>
            <a:solidFill>
              <a:srgbClr val="000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656"/>
              <a:ext cx="1864" cy="1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0" name="Rectangle 7"/>
            <p:cNvSpPr>
              <a:spLocks/>
            </p:cNvSpPr>
            <p:nvPr/>
          </p:nvSpPr>
          <p:spPr bwMode="auto">
            <a:xfrm>
              <a:off x="184" y="200"/>
              <a:ext cx="187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95% “cone uncertainty”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H="1">
              <a:off x="981" y="576"/>
              <a:ext cx="315" cy="45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10568514" y="3744816"/>
            <a:ext cx="1877486" cy="2177799"/>
            <a:chOff x="0" y="0"/>
            <a:chExt cx="1320" cy="1514"/>
          </a:xfrm>
        </p:grpSpPr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1320" cy="15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4" name="Rectangle 11"/>
            <p:cNvSpPr>
              <a:spLocks/>
            </p:cNvSpPr>
            <p:nvPr/>
          </p:nvSpPr>
          <p:spPr bwMode="auto">
            <a:xfrm>
              <a:off x="464" y="96"/>
              <a:ext cx="816" cy="560"/>
            </a:xfrm>
            <a:prstGeom prst="rect">
              <a:avLst/>
            </a:prstGeom>
            <a:noFill/>
            <a:ln w="25400" cap="flat">
              <a:solidFill>
                <a:srgbClr val="FFFF3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32116" y="6172200"/>
            <a:ext cx="29222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Derek Jones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26" name="1fiber-fodf-random-orientation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88000" y="6172200"/>
            <a:ext cx="3276600" cy="31476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3200" y="9190831"/>
            <a:ext cx="38055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Maxime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Descoteaux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931222" y="1676400"/>
            <a:ext cx="47329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Measuring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77801" y="7086600"/>
            <a:ext cx="563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Accounting for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773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0" y="1447800"/>
            <a:ext cx="6699164" cy="3483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6000" y="990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 Uncertainty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0200" y="990600"/>
            <a:ext cx="2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Uncertainty </a:t>
            </a:r>
          </a:p>
        </p:txBody>
      </p:sp>
      <p:pic>
        <p:nvPicPr>
          <p:cNvPr id="29" name="Picture 4" descr="Probabilistic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3600" y="1755374"/>
            <a:ext cx="3802236" cy="279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8483600" y="4549914"/>
            <a:ext cx="441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Kaden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 et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al.Neuroimage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2007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" name="Picture 3" descr="Probabilistic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5410200"/>
            <a:ext cx="2701740" cy="22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559800" y="7924800"/>
            <a:ext cx="3886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PICO : Parker GJ, et al. Magn Reson Imaging, vol. 18: 242-54, 2003.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58800" y="4953000"/>
            <a:ext cx="70104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 is repeated multiple times from the same seed to map the intrinsic variability or uncertainty in the data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11" y="5715000"/>
            <a:ext cx="80880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results are described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 probability/connectivity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 maps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  <a:sym typeface="Wingding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T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he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intensity represents the number of streamlines per voxel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5" name="fodf-commisura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7000" y="6934200"/>
            <a:ext cx="4495800" cy="21841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1722582" y="9201090"/>
            <a:ext cx="401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Descoteaux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M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 al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TMI, 2009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121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10" y="2179948"/>
            <a:ext cx="52288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62089"/>
            <a:ext cx="52725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72" y="5867400"/>
            <a:ext cx="3158428" cy="2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>
            <a:spLocks/>
          </p:cNvSpPr>
          <p:nvPr/>
        </p:nvSpPr>
        <p:spPr bwMode="auto">
          <a:xfrm>
            <a:off x="7057704" y="5830772"/>
            <a:ext cx="1883096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Low Reproducibility</a:t>
            </a:r>
          </a:p>
        </p:txBody>
      </p:sp>
      <p:sp>
        <p:nvSpPr>
          <p:cNvPr id="19" name="Rectangle 6"/>
          <p:cNvSpPr>
            <a:spLocks/>
          </p:cNvSpPr>
          <p:nvPr/>
        </p:nvSpPr>
        <p:spPr bwMode="auto">
          <a:xfrm>
            <a:off x="11201202" y="5830772"/>
            <a:ext cx="1701998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High Reproducibility</a:t>
            </a: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2768005" y="1676400"/>
            <a:ext cx="3277195" cy="49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Deterministic 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8343734" y="1676400"/>
            <a:ext cx="2197266" cy="54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64" tIns="26764" rIns="26764" bIns="26764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Probabilistic </a:t>
            </a:r>
          </a:p>
        </p:txBody>
      </p:sp>
      <p:sp>
        <p:nvSpPr>
          <p:cNvPr id="22" name="Rectangle 11"/>
          <p:cNvSpPr>
            <a:spLocks/>
          </p:cNvSpPr>
          <p:nvPr/>
        </p:nvSpPr>
        <p:spPr bwMode="auto">
          <a:xfrm>
            <a:off x="1168400" y="7584757"/>
            <a:ext cx="113043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Mapping the Uncertainty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is not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mapping the Anatomical Probability</a:t>
            </a:r>
          </a:p>
        </p:txBody>
      </p:sp>
    </p:spTree>
    <p:extLst>
      <p:ext uri="{BB962C8B-B14F-4D97-AF65-F5344CB8AC3E}">
        <p14:creationId xmlns:p14="http://schemas.microsoft.com/office/powerpoint/2010/main" val="3376307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89" y="2293114"/>
            <a:ext cx="5051356" cy="342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024" y="2184482"/>
            <a:ext cx="5295776" cy="35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/>
          </p:cNvSpPr>
          <p:nvPr/>
        </p:nvSpPr>
        <p:spPr bwMode="auto">
          <a:xfrm>
            <a:off x="2400970" y="7294602"/>
            <a:ext cx="64488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Noisy datasets will show more 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 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811922" y="7229737"/>
            <a:ext cx="2338678" cy="61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2" tIns="32119" rIns="64242" bIns="32119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600" dirty="0">
                <a:solidFill>
                  <a:srgbClr val="FFFFFF"/>
                </a:solidFill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Uncertainty</a:t>
            </a:r>
            <a:endParaRPr lang="en-US" sz="3600" dirty="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4776" y="8758535"/>
            <a:ext cx="3898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Courtesy of </a:t>
            </a:r>
            <a:r>
              <a:rPr lang="en-US" sz="24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Flavio</a:t>
            </a:r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Dell’ </a:t>
            </a:r>
            <a:r>
              <a:rPr lang="en-US" sz="24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Acqua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8956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Things to remember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00" y="1052862"/>
            <a:ext cx="11582400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is not always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commutative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       - Tracking from A to B can be different from tracking from B to A !!!!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Not all software performs </a:t>
            </a: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in the same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way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DTI-Studio and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Trackvis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e.g. use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all the brain as seed-regions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ROIs are used to 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visualize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only streamlines that pass inside them.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Brainvisa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ExploreDTI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etc.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tracking from a first ROI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a second ROIs is used to “filter results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”.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supports both.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Some software includes Boolean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logic rules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on tracks and ROIs (AND, OR, NOT)  and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 operators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like CUT or SPLIT to remove “spurious” tracks (next talk)</a:t>
            </a:r>
          </a:p>
        </p:txBody>
      </p:sp>
    </p:spTree>
    <p:extLst>
      <p:ext uri="{BB962C8B-B14F-4D97-AF65-F5344CB8AC3E}">
        <p14:creationId xmlns:p14="http://schemas.microsoft.com/office/powerpoint/2010/main" val="2740498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91" y="1551221"/>
            <a:ext cx="9931909" cy="43923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86"/>
          <p:cNvSpPr>
            <a:spLocks noChangeAspect="1"/>
          </p:cNvSpPr>
          <p:nvPr/>
        </p:nvSpPr>
        <p:spPr>
          <a:xfrm>
            <a:off x="1230734" y="2057400"/>
            <a:ext cx="623466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DTI</a:t>
            </a:r>
          </a:p>
        </p:txBody>
      </p:sp>
      <p:sp>
        <p:nvSpPr>
          <p:cNvPr id="15" name="Shape 587"/>
          <p:cNvSpPr>
            <a:spLocks noChangeAspect="1"/>
          </p:cNvSpPr>
          <p:nvPr/>
        </p:nvSpPr>
        <p:spPr>
          <a:xfrm>
            <a:off x="6273800" y="1926844"/>
            <a:ext cx="1153457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HARDI</a:t>
            </a:r>
          </a:p>
        </p:txBody>
      </p:sp>
      <p:grpSp>
        <p:nvGrpSpPr>
          <p:cNvPr id="16" name="Group 591"/>
          <p:cNvGrpSpPr>
            <a:grpSpLocks noChangeAspect="1"/>
          </p:cNvGrpSpPr>
          <p:nvPr/>
        </p:nvGrpSpPr>
        <p:grpSpPr>
          <a:xfrm>
            <a:off x="1807970" y="6011600"/>
            <a:ext cx="8580630" cy="3437200"/>
            <a:chOff x="0" y="0"/>
            <a:chExt cx="11290301" cy="4522628"/>
          </a:xfrm>
        </p:grpSpPr>
        <p:pic>
          <p:nvPicPr>
            <p:cNvPr id="17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0301" cy="4522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89"/>
            <p:cNvSpPr/>
            <p:nvPr/>
          </p:nvSpPr>
          <p:spPr>
            <a:xfrm>
              <a:off x="101599" y="192577"/>
              <a:ext cx="820345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DTI</a:t>
              </a:r>
            </a:p>
          </p:txBody>
        </p:sp>
        <p:sp>
          <p:nvSpPr>
            <p:cNvPr id="19" name="Shape 590"/>
            <p:cNvSpPr/>
            <p:nvPr/>
          </p:nvSpPr>
          <p:spPr>
            <a:xfrm>
              <a:off x="9604929" y="10788"/>
              <a:ext cx="15177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HARDI</a:t>
              </a:r>
            </a:p>
          </p:txBody>
        </p:sp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567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>
            <a:spLocks noGrp="1"/>
          </p:cNvSpPr>
          <p:nvPr>
            <p:ph type="title"/>
          </p:nvPr>
        </p:nvSpPr>
        <p:spPr>
          <a:xfrm>
            <a:off x="3490524" y="3251200"/>
            <a:ext cx="8848233" cy="32512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 principles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642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517650" y="1790076"/>
            <a:ext cx="9023350" cy="4458324"/>
            <a:chOff x="400" y="195"/>
            <a:chExt cx="6526" cy="3240"/>
          </a:xfrm>
        </p:grpSpPr>
        <p:grpSp>
          <p:nvGrpSpPr>
            <p:cNvPr id="12" name="Group 5"/>
            <p:cNvGrpSpPr>
              <a:grpSpLocks/>
            </p:cNvGrpSpPr>
            <p:nvPr/>
          </p:nvGrpSpPr>
          <p:grpSpPr bwMode="auto">
            <a:xfrm>
              <a:off x="4310" y="195"/>
              <a:ext cx="2616" cy="3240"/>
              <a:chOff x="0" y="0"/>
              <a:chExt cx="2616" cy="3240"/>
            </a:xfrm>
          </p:grpSpPr>
          <p:pic>
            <p:nvPicPr>
              <p:cNvPr id="24" name="Picture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65" t="7211" r="8827" b="17296"/>
              <a:stretch>
                <a:fillRect/>
              </a:stretch>
            </p:blipFill>
            <p:spPr bwMode="auto">
              <a:xfrm>
                <a:off x="0" y="0"/>
                <a:ext cx="2616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5" name="AutoShape 4"/>
              <p:cNvSpPr>
                <a:spLocks/>
              </p:cNvSpPr>
              <p:nvPr/>
            </p:nvSpPr>
            <p:spPr bwMode="auto">
              <a:xfrm rot="1620000">
                <a:off x="807" y="434"/>
                <a:ext cx="451" cy="265"/>
              </a:xfrm>
              <a:custGeom>
                <a:avLst/>
                <a:gdLst/>
                <a:ahLst/>
                <a:cxnLst/>
                <a:rect l="0" t="0" r="r" b="b"/>
                <a:pathLst>
                  <a:path w="21558" h="21600">
                    <a:moveTo>
                      <a:pt x="42" y="5400"/>
                    </a:moveTo>
                    <a:lnTo>
                      <a:pt x="16929" y="5789"/>
                    </a:lnTo>
                    <a:lnTo>
                      <a:pt x="16887" y="389"/>
                    </a:lnTo>
                    <a:lnTo>
                      <a:pt x="21642" y="11297"/>
                    </a:lnTo>
                    <a:lnTo>
                      <a:pt x="17054" y="21989"/>
                    </a:lnTo>
                    <a:lnTo>
                      <a:pt x="17012" y="16589"/>
                    </a:lnTo>
                    <a:lnTo>
                      <a:pt x="126" y="16200"/>
                    </a:lnTo>
                    <a:close/>
                    <a:moveTo>
                      <a:pt x="42" y="540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defTabSz="639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21" name="Group 8"/>
            <p:cNvGrpSpPr>
              <a:grpSpLocks/>
            </p:cNvGrpSpPr>
            <p:nvPr/>
          </p:nvGrpSpPr>
          <p:grpSpPr bwMode="auto">
            <a:xfrm>
              <a:off x="400" y="224"/>
              <a:ext cx="3304" cy="3176"/>
              <a:chOff x="0" y="0"/>
              <a:chExt cx="3304" cy="3176"/>
            </a:xfrm>
          </p:grpSpPr>
          <p:pic>
            <p:nvPicPr>
              <p:cNvPr id="22" name="Picture 6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2" t="10478" r="3412" b="6319"/>
              <a:stretch>
                <a:fillRect/>
              </a:stretch>
            </p:blipFill>
            <p:spPr bwMode="auto">
              <a:xfrm>
                <a:off x="0" y="0"/>
                <a:ext cx="3304" cy="3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3" name="AutoShape 7"/>
              <p:cNvSpPr>
                <a:spLocks/>
              </p:cNvSpPr>
              <p:nvPr/>
            </p:nvSpPr>
            <p:spPr bwMode="auto">
              <a:xfrm rot="8760000">
                <a:off x="2632" y="1145"/>
                <a:ext cx="484" cy="279"/>
              </a:xfrm>
              <a:prstGeom prst="rightArrow">
                <a:avLst>
                  <a:gd name="adj1" fmla="val 50000"/>
                  <a:gd name="adj2" fmla="val 35065"/>
                </a:avLst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defTabSz="639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26" name="Rectangle 12"/>
          <p:cNvSpPr>
            <a:spLocks/>
          </p:cNvSpPr>
          <p:nvPr/>
        </p:nvSpPr>
        <p:spPr bwMode="auto">
          <a:xfrm>
            <a:off x="2893949" y="6934200"/>
            <a:ext cx="805993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More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fiber </a:t>
            </a: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orientations to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follow…</a:t>
            </a: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More changes to get it wrong. </a:t>
            </a: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For example,  when a large angular threshold is used.</a:t>
            </a: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894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rmAutofit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Applications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of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38511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0" y="1958975"/>
            <a:ext cx="3048000" cy="139700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93800" y="798512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1750675" y="382587"/>
            <a:ext cx="215900" cy="152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057400" y="1958975"/>
            <a:ext cx="10312400" cy="139700"/>
          </a:xfrm>
          <a:prstGeom prst="rect">
            <a:avLst/>
          </a:prstGeom>
          <a:gradFill>
            <a:gsLst>
              <a:gs pos="0">
                <a:srgbClr val="1D4189"/>
              </a:gs>
              <a:gs pos="100000">
                <a:srgbClr val="4180FF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`</a:t>
            </a:r>
          </a:p>
        </p:txBody>
      </p:sp>
      <p:sp>
        <p:nvSpPr>
          <p:cNvPr id="646" name="Shape 646"/>
          <p:cNvSpPr/>
          <p:nvPr/>
        </p:nvSpPr>
        <p:spPr>
          <a:xfrm>
            <a:off x="165100" y="241300"/>
            <a:ext cx="442937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buClr>
                <a:srgbClr val="F9F9F9"/>
              </a:buClr>
              <a:buFont typeface="Arial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Neurosurgical planning</a:t>
            </a:r>
          </a:p>
        </p:txBody>
      </p:sp>
      <p:sp>
        <p:nvSpPr>
          <p:cNvPr id="647" name="Shape 647"/>
          <p:cNvSpPr/>
          <p:nvPr/>
        </p:nvSpPr>
        <p:spPr>
          <a:xfrm>
            <a:off x="9094787" y="0"/>
            <a:ext cx="3910013" cy="31480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0" y="0"/>
            <a:ext cx="2398713" cy="27162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649" name="photo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525" y="0"/>
            <a:ext cx="9577388" cy="957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266700" y="8686800"/>
            <a:ext cx="7261585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Descoteaux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National geographics - February 2014</a:t>
            </a:r>
          </a:p>
        </p:txBody>
      </p:sp>
      <p:sp>
        <p:nvSpPr>
          <p:cNvPr id="651" name="Shape 651"/>
          <p:cNvSpPr/>
          <p:nvPr/>
        </p:nvSpPr>
        <p:spPr>
          <a:xfrm>
            <a:off x="165100" y="268287"/>
            <a:ext cx="7636256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FFFFF"/>
              </a:buClr>
              <a:buFont typeface="Helvetica Neue Light"/>
              <a:def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</a:rPr>
              <a:t>Neurosurgical planning</a:t>
            </a:r>
          </a:p>
        </p:txBody>
      </p:sp>
      <p:sp>
        <p:nvSpPr>
          <p:cNvPr id="652" name="Shape 652"/>
          <p:cNvSpPr/>
          <p:nvPr/>
        </p:nvSpPr>
        <p:spPr>
          <a:xfrm>
            <a:off x="9575800" y="1798637"/>
            <a:ext cx="1730286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9F9F9"/>
              </a:buClr>
              <a:buFont typeface="Arial"/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Brain tumor</a:t>
            </a:r>
          </a:p>
        </p:txBody>
      </p:sp>
      <p:sp>
        <p:nvSpPr>
          <p:cNvPr id="653" name="Shape 653"/>
          <p:cNvSpPr/>
          <p:nvPr/>
        </p:nvSpPr>
        <p:spPr>
          <a:xfrm flipH="1">
            <a:off x="7726362" y="2098675"/>
            <a:ext cx="1728788" cy="401638"/>
          </a:xfrm>
          <a:prstGeom prst="line">
            <a:avLst/>
          </a:prstGeom>
          <a:ln w="57150">
            <a:solidFill>
              <a:srgbClr val="FF26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22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title"/>
          </p:nvPr>
        </p:nvSpPr>
        <p:spPr>
          <a:xfrm>
            <a:off x="2463800" y="0"/>
            <a:ext cx="11430000" cy="1320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</a:p>
        </p:txBody>
      </p:sp>
      <p:grpSp>
        <p:nvGrpSpPr>
          <p:cNvPr id="674" name="Group 674"/>
          <p:cNvGrpSpPr/>
          <p:nvPr/>
        </p:nvGrpSpPr>
        <p:grpSpPr>
          <a:xfrm>
            <a:off x="1824337" y="2514600"/>
            <a:ext cx="6583063" cy="6430623"/>
            <a:chOff x="0" y="0"/>
            <a:chExt cx="6583061" cy="6430622"/>
          </a:xfrm>
        </p:grpSpPr>
        <p:pic>
          <p:nvPicPr>
            <p:cNvPr id="671" name="image55.png"/>
            <p:cNvPicPr/>
            <p:nvPr/>
          </p:nvPicPr>
          <p:blipFill>
            <a:blip r:embed="rId2">
              <a:extLst/>
            </a:blip>
            <a:srcRect l="23626" t="59640" r="25378" b="3461"/>
            <a:stretch>
              <a:fillRect/>
            </a:stretch>
          </p:blipFill>
          <p:spPr>
            <a:xfrm>
              <a:off x="0" y="2457873"/>
              <a:ext cx="6583062" cy="3972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 rot="18840000" flipH="1">
              <a:off x="5342273" y="2209081"/>
              <a:ext cx="781399" cy="497147"/>
            </a:xfrm>
            <a:prstGeom prst="rightArrow">
              <a:avLst>
                <a:gd name="adj1" fmla="val 50000"/>
                <a:gd name="adj2" fmla="val 35156"/>
              </a:avLst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647700">
                <a:defRPr sz="1600"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35046" y="0"/>
              <a:ext cx="4533901" cy="1152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ctr" defTabSz="1295400">
                <a:spcBef>
                  <a:spcPts val="2300"/>
                </a:spcBef>
                <a:buClr>
                  <a:srgbClr val="FFFFFF"/>
                </a:buClr>
                <a:def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Tractography based analysis</a:t>
              </a:r>
            </a:p>
          </p:txBody>
        </p:sp>
      </p:grpSp>
      <p:pic>
        <p:nvPicPr>
          <p:cNvPr id="675" name="fullBrainTracto_sansSouri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1524000"/>
            <a:ext cx="3340100" cy="3340101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27169555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xfrm>
            <a:off x="4749800" y="-304800"/>
            <a:ext cx="11430000" cy="1397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5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  <a:endParaRPr sz="55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678" name="QB_labeledData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1028699"/>
            <a:ext cx="10485755" cy="7277101"/>
          </a:xfrm>
          <a:prstGeom prst="rect">
            <a:avLst/>
          </a:prstGeom>
        </p:spPr>
      </p:pic>
      <p:sp>
        <p:nvSpPr>
          <p:cNvPr id="679" name="Shape 679"/>
          <p:cNvSpPr/>
          <p:nvPr/>
        </p:nvSpPr>
        <p:spPr>
          <a:xfrm>
            <a:off x="4229100" y="9008340"/>
            <a:ext cx="791210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Garyfallidis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et al. Frontiers of Neuroscience</a:t>
            </a:r>
            <a:r>
              <a:rPr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201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2</a:t>
            </a:r>
            <a:endParaRPr sz="24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08842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800100" y="3048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Tractometry</a:t>
            </a:r>
            <a:r>
              <a:rPr sz="7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- group studies</a:t>
            </a:r>
          </a:p>
        </p:txBody>
      </p:sp>
      <p:pic>
        <p:nvPicPr>
          <p:cNvPr id="686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3098800"/>
            <a:ext cx="12867306" cy="4775200"/>
          </a:xfrm>
          <a:prstGeom prst="rect">
            <a:avLst/>
          </a:prstGeom>
          <a:ln>
            <a:round/>
          </a:ln>
        </p:spPr>
      </p:pic>
      <p:sp>
        <p:nvSpPr>
          <p:cNvPr id="687" name="Shape 687"/>
          <p:cNvSpPr/>
          <p:nvPr/>
        </p:nvSpPr>
        <p:spPr>
          <a:xfrm>
            <a:off x="3888202" y="9236779"/>
            <a:ext cx="9867901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[Catani et al, PNAS 2007, Lebel &amp; Beaulieu HBM 2009,  Forkel et al Brain 2014]</a:t>
            </a:r>
          </a:p>
        </p:txBody>
      </p:sp>
    </p:spTree>
    <p:extLst>
      <p:ext uri="{BB962C8B-B14F-4D97-AF65-F5344CB8AC3E}">
        <p14:creationId xmlns:p14="http://schemas.microsoft.com/office/powerpoint/2010/main" val="208963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26" y="1676400"/>
            <a:ext cx="9753600" cy="7315200"/>
          </a:xfrm>
          <a:prstGeom prst="rect">
            <a:avLst/>
          </a:prstGeom>
        </p:spPr>
      </p:pic>
      <p:sp>
        <p:nvSpPr>
          <p:cNvPr id="5" name="Shape 685"/>
          <p:cNvSpPr>
            <a:spLocks noGrp="1"/>
          </p:cNvSpPr>
          <p:nvPr>
            <p:ph type="title"/>
          </p:nvPr>
        </p:nvSpPr>
        <p:spPr>
          <a:xfrm>
            <a:off x="800100" y="2286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          Rely on counting?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9949613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Spurious tracts</a:t>
            </a:r>
          </a:p>
        </p:txBody>
      </p:sp>
      <p:sp>
        <p:nvSpPr>
          <p:cNvPr id="730" name="Shape 730"/>
          <p:cNvSpPr>
            <a:spLocks noGrp="1"/>
          </p:cNvSpPr>
          <p:nvPr>
            <p:ph type="body" idx="1"/>
          </p:nvPr>
        </p:nvSpPr>
        <p:spPr>
          <a:xfrm>
            <a:off x="828039" y="481753"/>
            <a:ext cx="11916553" cy="6935894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Wrong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False but </a:t>
            </a:r>
            <a:b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plausible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&gt; 50% of streamlines!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7261013" y="880533"/>
            <a:ext cx="5545103" cy="8447100"/>
            <a:chOff x="0" y="0"/>
            <a:chExt cx="5545102" cy="8447099"/>
          </a:xfrm>
        </p:grpSpPr>
        <p:pic>
          <p:nvPicPr>
            <p:cNvPr id="731" name="WC_Brain_1_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435" y="0"/>
              <a:ext cx="5418668" cy="3847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2" name="WC_Brain_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285262"/>
              <a:ext cx="5418667" cy="4161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36" name="Group 736"/>
          <p:cNvGrpSpPr/>
          <p:nvPr/>
        </p:nvGrpSpPr>
        <p:grpSpPr>
          <a:xfrm>
            <a:off x="7281547" y="728283"/>
            <a:ext cx="5524570" cy="8764370"/>
            <a:chOff x="0" y="0"/>
            <a:chExt cx="5524568" cy="8764368"/>
          </a:xfrm>
        </p:grpSpPr>
        <p:pic>
          <p:nvPicPr>
            <p:cNvPr id="734" name="FbPC_Brain_2_1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524569" cy="5340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5" name="FbPC_Brain_1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119" y="4712510"/>
              <a:ext cx="5382543" cy="4051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37" name="tractometer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6428" y="5608091"/>
            <a:ext cx="5651501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Shape 738"/>
          <p:cNvSpPr/>
          <p:nvPr/>
        </p:nvSpPr>
        <p:spPr>
          <a:xfrm>
            <a:off x="1771600" y="8674061"/>
            <a:ext cx="342080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9F9F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smtClean="0">
                <a:solidFill>
                  <a:srgbClr val="F9F9F9"/>
                </a:solidFill>
              </a:rPr>
              <a:t>www.tractometer</a:t>
            </a:r>
            <a:r>
              <a:rPr lang="en-US" sz="2800" dirty="0" smtClean="0">
                <a:solidFill>
                  <a:srgbClr val="F9F9F9"/>
                </a:solidFill>
              </a:rPr>
              <a:t>.</a:t>
            </a:r>
            <a:r>
              <a:rPr sz="2800" dirty="0" smtClean="0">
                <a:solidFill>
                  <a:srgbClr val="F9F9F9"/>
                </a:solidFill>
              </a:rPr>
              <a:t>org</a:t>
            </a:r>
            <a:endParaRPr sz="2800" dirty="0">
              <a:solidFill>
                <a:srgbClr val="F9F9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149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 bldLvl="5" animBg="1" advAuto="0"/>
      <p:bldP spid="733" grpId="0" animBg="1" advAuto="0"/>
      <p:bldP spid="733" grpId="1" animBg="1" advAuto="0"/>
      <p:bldP spid="736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rmAutofit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Recent advances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in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1172540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Tractography biases</a:t>
            </a:r>
          </a:p>
        </p:txBody>
      </p:sp>
      <p:pic>
        <p:nvPicPr>
          <p:cNvPr id="757" name="image15.png"/>
          <p:cNvPicPr/>
          <p:nvPr/>
        </p:nvPicPr>
        <p:blipFill>
          <a:blip r:embed="rId2">
            <a:extLst/>
          </a:blip>
          <a:srcRect t="19231"/>
          <a:stretch>
            <a:fillRect/>
          </a:stretch>
        </p:blipFill>
        <p:spPr>
          <a:xfrm>
            <a:off x="0" y="2723554"/>
            <a:ext cx="13004608" cy="5779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573997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4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Main idea: Tensor-based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06400" y="9067800"/>
            <a:ext cx="856932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Y.Masutani et al.” European Journal of Radiology 46 (2003)</a:t>
            </a:r>
          </a:p>
        </p:txBody>
      </p:sp>
    </p:spTree>
    <p:extLst>
      <p:ext uri="{BB962C8B-B14F-4D97-AF65-F5344CB8AC3E}">
        <p14:creationId xmlns:p14="http://schemas.microsoft.com/office/powerpoint/2010/main" val="358028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White matter, gray matter, CSF priors for tracking</a:t>
            </a:r>
          </a:p>
        </p:txBody>
      </p:sp>
      <p:pic>
        <p:nvPicPr>
          <p:cNvPr id="760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954" y="3958637"/>
            <a:ext cx="10273793" cy="4280748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hape 761"/>
          <p:cNvSpPr/>
          <p:nvPr/>
        </p:nvSpPr>
        <p:spPr>
          <a:xfrm>
            <a:off x="320604" y="9188833"/>
            <a:ext cx="9085299" cy="44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[Girard et al 2012, NeuroImage 2014] [Smith et al. NeuroImage 2012]</a:t>
            </a:r>
          </a:p>
        </p:txBody>
      </p:sp>
      <p:sp>
        <p:nvSpPr>
          <p:cNvPr id="762" name="Shape 762"/>
          <p:cNvSpPr/>
          <p:nvPr/>
        </p:nvSpPr>
        <p:spPr>
          <a:xfrm>
            <a:off x="7689053" y="3215075"/>
            <a:ext cx="2860190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white matter</a:t>
            </a:r>
          </a:p>
        </p:txBody>
      </p:sp>
      <p:sp>
        <p:nvSpPr>
          <p:cNvPr id="763" name="Shape 763"/>
          <p:cNvSpPr/>
          <p:nvPr/>
        </p:nvSpPr>
        <p:spPr>
          <a:xfrm>
            <a:off x="2726492" y="8182186"/>
            <a:ext cx="2645248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gray matter</a:t>
            </a:r>
          </a:p>
        </p:txBody>
      </p:sp>
      <p:sp>
        <p:nvSpPr>
          <p:cNvPr id="764" name="Shape 764"/>
          <p:cNvSpPr/>
          <p:nvPr/>
        </p:nvSpPr>
        <p:spPr>
          <a:xfrm>
            <a:off x="8571100" y="8182186"/>
            <a:ext cx="1108806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CSF</a:t>
            </a:r>
          </a:p>
        </p:txBody>
      </p:sp>
      <p:sp>
        <p:nvSpPr>
          <p:cNvPr id="765" name="Shape 765"/>
          <p:cNvSpPr/>
          <p:nvPr/>
        </p:nvSpPr>
        <p:spPr>
          <a:xfrm>
            <a:off x="6375964" y="3233137"/>
            <a:ext cx="545479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1282417" y="5978595"/>
            <a:ext cx="5201921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6484337" y="5996657"/>
            <a:ext cx="520192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83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 animBg="1" advAuto="0"/>
      <p:bldP spid="766" grpId="0" animBg="1" advAuto="0"/>
      <p:bldP spid="767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0" name="droppedImage.pdf"/>
          <p:cNvPicPr/>
          <p:nvPr/>
        </p:nvPicPr>
        <p:blipFill>
          <a:blip r:embed="rId2">
            <a:extLst/>
          </a:blip>
          <a:srcRect l="50183" r="24610" b="67239"/>
          <a:stretch>
            <a:fillRect/>
          </a:stretch>
        </p:blipFill>
        <p:spPr>
          <a:xfrm>
            <a:off x="1878471" y="2561191"/>
            <a:ext cx="9176613" cy="55668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3" name="Group 773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1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Shape 772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74" name="Shape 774"/>
          <p:cNvSpPr/>
          <p:nvPr/>
        </p:nvSpPr>
        <p:spPr>
          <a:xfrm>
            <a:off x="1873990" y="8109937"/>
            <a:ext cx="9252271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Without anatomical priors (proba tracking)</a:t>
            </a:r>
          </a:p>
        </p:txBody>
      </p:sp>
      <p:sp>
        <p:nvSpPr>
          <p:cNvPr id="775" name="Shape 775"/>
          <p:cNvSpPr/>
          <p:nvPr/>
        </p:nvSpPr>
        <p:spPr>
          <a:xfrm>
            <a:off x="320604" y="9188833"/>
            <a:ext cx="5820828" cy="44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[Girard et al Descoteaux NeuroImage 2014]</a:t>
            </a:r>
          </a:p>
        </p:txBody>
      </p:sp>
    </p:spTree>
    <p:extLst>
      <p:ext uri="{BB962C8B-B14F-4D97-AF65-F5344CB8AC3E}">
        <p14:creationId xmlns:p14="http://schemas.microsoft.com/office/powerpoint/2010/main" val="2524728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8" name="droppedImage.pdf"/>
          <p:cNvPicPr/>
          <p:nvPr/>
        </p:nvPicPr>
        <p:blipFill>
          <a:blip r:embed="rId2">
            <a:extLst/>
          </a:blip>
          <a:srcRect l="75138" t="66988" b="60"/>
          <a:stretch>
            <a:fillRect/>
          </a:stretch>
        </p:blipFill>
        <p:spPr>
          <a:xfrm>
            <a:off x="1860407" y="2492587"/>
            <a:ext cx="9051554" cy="5599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1" name="Group 781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9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0" name="Shape 780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82" name="Shape 782"/>
          <p:cNvSpPr/>
          <p:nvPr/>
        </p:nvSpPr>
        <p:spPr>
          <a:xfrm>
            <a:off x="2225230" y="8109937"/>
            <a:ext cx="8549791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 anatomical priors (proba tracking)</a:t>
            </a:r>
          </a:p>
        </p:txBody>
      </p:sp>
      <p:sp>
        <p:nvSpPr>
          <p:cNvPr id="783" name="Shape 783"/>
          <p:cNvSpPr/>
          <p:nvPr/>
        </p:nvSpPr>
        <p:spPr>
          <a:xfrm>
            <a:off x="320604" y="9188833"/>
            <a:ext cx="5820828" cy="44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[Girard et al Descoteaux NeuroImage 2014]</a:t>
            </a:r>
          </a:p>
        </p:txBody>
      </p:sp>
    </p:spTree>
    <p:extLst>
      <p:ext uri="{BB962C8B-B14F-4D97-AF65-F5344CB8AC3E}">
        <p14:creationId xmlns:p14="http://schemas.microsoft.com/office/powerpoint/2010/main" val="4032429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4600" y="2895600"/>
            <a:ext cx="11430000" cy="5118100"/>
          </a:xfr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Better seeding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the length and curvature bias</a:t>
            </a:r>
            <a:br>
              <a:rPr lang="en-US" sz="3400" dirty="0">
                <a:solidFill>
                  <a:schemeClr val="bg2"/>
                </a:solidFill>
              </a:rPr>
            </a:br>
            <a:endParaRPr lang="en-US" sz="34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Better management of boundaries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length, volume and density biases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hape 759"/>
          <p:cNvSpPr>
            <a:spLocks noGrp="1"/>
          </p:cNvSpPr>
          <p:nvPr>
            <p:ph type="title"/>
          </p:nvPr>
        </p:nvSpPr>
        <p:spPr>
          <a:xfrm>
            <a:off x="794736" y="252870"/>
            <a:ext cx="12032263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Reducing </a:t>
            </a:r>
            <a:r>
              <a:rPr lang="en-US" sz="70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tractography</a:t>
            </a: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biases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4500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1727200"/>
          </a:xfrm>
        </p:spPr>
        <p:txBody>
          <a:bodyPr/>
          <a:lstStyle/>
          <a:p>
            <a:r>
              <a:rPr lang="en-US" dirty="0" smtClean="0"/>
              <a:t>                             What next?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905000"/>
            <a:ext cx="11430000" cy="5702300"/>
          </a:xfrm>
        </p:spPr>
        <p:txBody>
          <a:bodyPr/>
          <a:lstStyle/>
          <a:p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Read my thesis for a deeper overview of different tracking methods.</a:t>
            </a:r>
          </a:p>
          <a:p>
            <a:r>
              <a:rPr lang="en-US" dirty="0" smtClean="0"/>
              <a:t>Read tutorials in dipy.org</a:t>
            </a:r>
          </a:p>
          <a:p>
            <a:pPr lvl="1"/>
            <a:r>
              <a:rPr lang="en-US" dirty="0" smtClean="0"/>
              <a:t>Read the code to understand in detail. </a:t>
            </a:r>
          </a:p>
          <a:p>
            <a:pPr lvl="1"/>
            <a:r>
              <a:rPr lang="en-US" dirty="0" smtClean="0"/>
              <a:t>Run the tutorials.</a:t>
            </a:r>
          </a:p>
          <a:p>
            <a:pPr lvl="1"/>
            <a:r>
              <a:rPr lang="en-US" dirty="0" smtClean="0"/>
              <a:t>Read the </a:t>
            </a:r>
            <a:r>
              <a:rPr lang="en-US" dirty="0" err="1" smtClean="0"/>
              <a:t>dipy</a:t>
            </a:r>
            <a:r>
              <a:rPr lang="en-US" dirty="0" smtClean="0"/>
              <a:t> paper.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7328467"/>
            <a:ext cx="3766632" cy="10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45000" y="8915400"/>
            <a:ext cx="856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solidFill>
                  <a:schemeClr val="bg2"/>
                </a:solidFill>
              </a:rPr>
              <a:t>Garyfallidis</a:t>
            </a:r>
            <a:r>
              <a:rPr lang="en-US" sz="2800" dirty="0" smtClean="0">
                <a:solidFill>
                  <a:schemeClr val="bg2"/>
                </a:solidFill>
              </a:rPr>
              <a:t> et al. Frontiers in </a:t>
            </a:r>
            <a:r>
              <a:rPr lang="en-US" sz="2800" dirty="0" err="1" smtClean="0">
                <a:solidFill>
                  <a:schemeClr val="bg2"/>
                </a:solidFill>
              </a:rPr>
              <a:t>Neuroinformatics</a:t>
            </a:r>
            <a:r>
              <a:rPr lang="en-US" sz="2800" dirty="0" smtClean="0">
                <a:solidFill>
                  <a:schemeClr val="bg2"/>
                </a:solidFill>
              </a:rPr>
              <a:t>, 2014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8408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tumor_fiberHR_bi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544" y="381000"/>
            <a:ext cx="7765256" cy="776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droppedImage.pdf"/>
          <p:cNvPicPr/>
          <p:nvPr/>
        </p:nvPicPr>
        <p:blipFill>
          <a:blip r:embed="rId3">
            <a:extLst/>
          </a:blip>
          <a:srcRect l="433" t="20904" r="69230"/>
          <a:stretch>
            <a:fillRect/>
          </a:stretch>
        </p:blipFill>
        <p:spPr>
          <a:xfrm>
            <a:off x="2286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droppedImage.pdf"/>
          <p:cNvPicPr/>
          <p:nvPr/>
        </p:nvPicPr>
        <p:blipFill>
          <a:blip r:embed="rId3">
            <a:extLst/>
          </a:blip>
          <a:srcRect l="52871" t="20904" r="16793"/>
          <a:stretch>
            <a:fillRect/>
          </a:stretch>
        </p:blipFill>
        <p:spPr>
          <a:xfrm>
            <a:off x="37719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5588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Thank you</a:t>
            </a:r>
          </a:p>
        </p:txBody>
      </p:sp>
      <p:pic>
        <p:nvPicPr>
          <p:cNvPr id="830" name="scil2_contourblan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5600" y="2311399"/>
            <a:ext cx="6511692" cy="226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-915356" y="4254500"/>
            <a:ext cx="69604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5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5"/>
              </a:rPr>
              <a:t>http://scil.dinf.usherbrooke.ca</a:t>
            </a:r>
          </a:p>
        </p:txBody>
      </p:sp>
      <p:pic>
        <p:nvPicPr>
          <p:cNvPr id="832" name="tractomet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5299" y="5575300"/>
            <a:ext cx="4102101" cy="2110969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42631" y="7759700"/>
            <a:ext cx="504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7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7"/>
              </a:rPr>
              <a:t>http://tractometer.org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8203060"/>
            <a:ext cx="5072568" cy="139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2" name="Freeform 36"/>
          <p:cNvSpPr>
            <a:spLocks/>
          </p:cNvSpPr>
          <p:nvPr/>
        </p:nvSpPr>
        <p:spPr bwMode="auto">
          <a:xfrm>
            <a:off x="4673600" y="3400108"/>
            <a:ext cx="3059112" cy="815975"/>
          </a:xfrm>
          <a:custGeom>
            <a:avLst/>
            <a:gdLst>
              <a:gd name="T0" fmla="*/ 2147483647 w 1927"/>
              <a:gd name="T1" fmla="*/ 2147483647 h 514"/>
              <a:gd name="T2" fmla="*/ 2147483647 w 1927"/>
              <a:gd name="T3" fmla="*/ 2147483647 h 514"/>
              <a:gd name="T4" fmla="*/ 2147483647 w 1927"/>
              <a:gd name="T5" fmla="*/ 2147483647 h 514"/>
              <a:gd name="T6" fmla="*/ 2147483647 w 1927"/>
              <a:gd name="T7" fmla="*/ 2147483647 h 514"/>
              <a:gd name="T8" fmla="*/ 2147483647 w 1927"/>
              <a:gd name="T9" fmla="*/ 0 h 514"/>
              <a:gd name="T10" fmla="*/ 2147483647 w 1927"/>
              <a:gd name="T11" fmla="*/ 2147483647 h 514"/>
              <a:gd name="T12" fmla="*/ 2147483647 w 1927"/>
              <a:gd name="T13" fmla="*/ 2147483647 h 514"/>
              <a:gd name="T14" fmla="*/ 2147483647 w 1927"/>
              <a:gd name="T15" fmla="*/ 2147483647 h 5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27"/>
              <a:gd name="T25" fmla="*/ 0 h 514"/>
              <a:gd name="T26" fmla="*/ 1927 w 1927"/>
              <a:gd name="T27" fmla="*/ 514 h 5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7" h="514">
                <a:moveTo>
                  <a:pt x="68" y="499"/>
                </a:moveTo>
                <a:cubicBezTo>
                  <a:pt x="34" y="506"/>
                  <a:pt x="0" y="514"/>
                  <a:pt x="68" y="453"/>
                </a:cubicBezTo>
                <a:cubicBezTo>
                  <a:pt x="136" y="392"/>
                  <a:pt x="370" y="204"/>
                  <a:pt x="476" y="136"/>
                </a:cubicBezTo>
                <a:cubicBezTo>
                  <a:pt x="582" y="68"/>
                  <a:pt x="620" y="68"/>
                  <a:pt x="703" y="45"/>
                </a:cubicBezTo>
                <a:cubicBezTo>
                  <a:pt x="786" y="22"/>
                  <a:pt x="869" y="0"/>
                  <a:pt x="975" y="0"/>
                </a:cubicBezTo>
                <a:cubicBezTo>
                  <a:pt x="1081" y="0"/>
                  <a:pt x="1232" y="15"/>
                  <a:pt x="1338" y="45"/>
                </a:cubicBezTo>
                <a:cubicBezTo>
                  <a:pt x="1444" y="75"/>
                  <a:pt x="1512" y="120"/>
                  <a:pt x="1610" y="181"/>
                </a:cubicBezTo>
                <a:cubicBezTo>
                  <a:pt x="1708" y="242"/>
                  <a:pt x="1817" y="325"/>
                  <a:pt x="1927" y="408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Shape 333"/>
          <p:cNvSpPr>
            <a:spLocks noGrp="1"/>
          </p:cNvSpPr>
          <p:nvPr>
            <p:ph type="title"/>
          </p:nvPr>
        </p:nvSpPr>
        <p:spPr>
          <a:xfrm>
            <a:off x="19523" y="228600"/>
            <a:ext cx="13605934" cy="9906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/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Connect the main directions voxel to voxel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41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1524000"/>
            <a:ext cx="11329988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If we assume the main eigenvector is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tangential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the underlying trajectory of the white matter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9061451" y="2561602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88200" y="3137865"/>
            <a:ext cx="4681538" cy="181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Starting from a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point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 can propagate a 3D curve that represents the WM pathway 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759875" y="5202976"/>
            <a:ext cx="10533725" cy="46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u="sng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Two </a:t>
            </a:r>
            <a:r>
              <a:rPr lang="en-US" sz="2800" i="1" u="sng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main approaches :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(Mori et al  1999)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Interpolated 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Streamlines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(Euler, RK, 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 - (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Basser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2000)</a:t>
            </a:r>
            <a:endParaRPr lang="en-US" sz="28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9061451" y="5291138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99326" y="6182384"/>
            <a:ext cx="4248150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 Tractography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000" y="2773533"/>
            <a:ext cx="6096000" cy="50750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Oval 2"/>
          <p:cNvSpPr>
            <a:spLocks noChangeAspect="1" noChangeArrowheads="1"/>
          </p:cNvSpPr>
          <p:nvPr/>
        </p:nvSpPr>
        <p:spPr bwMode="auto">
          <a:xfrm>
            <a:off x="3370584" y="6048783"/>
            <a:ext cx="443254" cy="44325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3"/>
          <p:cNvSpPr>
            <a:spLocks noChangeAspect="1"/>
          </p:cNvSpPr>
          <p:nvPr/>
        </p:nvSpPr>
        <p:spPr bwMode="auto">
          <a:xfrm>
            <a:off x="2073595" y="3672297"/>
            <a:ext cx="1064184" cy="1062228"/>
          </a:xfrm>
          <a:custGeom>
            <a:avLst/>
            <a:gdLst>
              <a:gd name="T0" fmla="*/ 0 w 502"/>
              <a:gd name="T1" fmla="*/ 2147483647 h 528"/>
              <a:gd name="T2" fmla="*/ 2147483647 w 502"/>
              <a:gd name="T3" fmla="*/ 2147483647 h 528"/>
              <a:gd name="T4" fmla="*/ 2147483647 w 502"/>
              <a:gd name="T5" fmla="*/ 0 h 528"/>
              <a:gd name="T6" fmla="*/ 0 60000 65536"/>
              <a:gd name="T7" fmla="*/ 0 60000 65536"/>
              <a:gd name="T8" fmla="*/ 0 60000 65536"/>
              <a:gd name="T9" fmla="*/ 0 w 502"/>
              <a:gd name="T10" fmla="*/ 0 h 528"/>
              <a:gd name="T11" fmla="*/ 502 w 502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2" h="528">
                <a:moveTo>
                  <a:pt x="0" y="528"/>
                </a:moveTo>
                <a:cubicBezTo>
                  <a:pt x="38" y="483"/>
                  <a:pt x="143" y="344"/>
                  <a:pt x="227" y="256"/>
                </a:cubicBezTo>
                <a:cubicBezTo>
                  <a:pt x="311" y="168"/>
                  <a:pt x="456" y="43"/>
                  <a:pt x="502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3154672" y="3743728"/>
            <a:ext cx="2235758" cy="3657259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6"/>
          <p:cNvSpPr>
            <a:spLocks noChangeAspect="1"/>
          </p:cNvSpPr>
          <p:nvPr/>
        </p:nvSpPr>
        <p:spPr bwMode="auto">
          <a:xfrm>
            <a:off x="4070659" y="4518433"/>
            <a:ext cx="1136422" cy="2620417"/>
          </a:xfrm>
          <a:custGeom>
            <a:avLst/>
            <a:gdLst>
              <a:gd name="T0" fmla="*/ 0 w 582"/>
              <a:gd name="T1" fmla="*/ 2147483647 h 1342"/>
              <a:gd name="T2" fmla="*/ 2147483647 w 582"/>
              <a:gd name="T3" fmla="*/ 2147483647 h 1342"/>
              <a:gd name="T4" fmla="*/ 2147483647 w 582"/>
              <a:gd name="T5" fmla="*/ 2147483647 h 1342"/>
              <a:gd name="T6" fmla="*/ 2147483647 w 582"/>
              <a:gd name="T7" fmla="*/ 2147483647 h 1342"/>
              <a:gd name="T8" fmla="*/ 2147483647 w 582"/>
              <a:gd name="T9" fmla="*/ 2147483647 h 1342"/>
              <a:gd name="T10" fmla="*/ 2147483647 w 582"/>
              <a:gd name="T11" fmla="*/ 2147483647 h 1342"/>
              <a:gd name="T12" fmla="*/ 2147483647 w 582"/>
              <a:gd name="T13" fmla="*/ 2147483647 h 13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2"/>
              <a:gd name="T22" fmla="*/ 0 h 1342"/>
              <a:gd name="T23" fmla="*/ 582 w 582"/>
              <a:gd name="T24" fmla="*/ 1342 h 13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2" h="1342">
                <a:moveTo>
                  <a:pt x="0" y="1342"/>
                </a:moveTo>
                <a:cubicBezTo>
                  <a:pt x="2" y="1303"/>
                  <a:pt x="10" y="1188"/>
                  <a:pt x="21" y="1106"/>
                </a:cubicBezTo>
                <a:cubicBezTo>
                  <a:pt x="32" y="1024"/>
                  <a:pt x="44" y="934"/>
                  <a:pt x="67" y="848"/>
                </a:cubicBezTo>
                <a:cubicBezTo>
                  <a:pt x="90" y="761"/>
                  <a:pt x="119" y="669"/>
                  <a:pt x="157" y="589"/>
                </a:cubicBezTo>
                <a:cubicBezTo>
                  <a:pt x="195" y="509"/>
                  <a:pt x="227" y="460"/>
                  <a:pt x="293" y="368"/>
                </a:cubicBezTo>
                <a:cubicBezTo>
                  <a:pt x="359" y="276"/>
                  <a:pt x="522" y="76"/>
                  <a:pt x="552" y="38"/>
                </a:cubicBezTo>
                <a:cubicBezTo>
                  <a:pt x="582" y="0"/>
                  <a:pt x="489" y="120"/>
                  <a:pt x="472" y="142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 bwMode="auto">
          <a:xfrm>
            <a:off x="2218052" y="3600859"/>
            <a:ext cx="2319718" cy="3807613"/>
          </a:xfrm>
          <a:custGeom>
            <a:avLst/>
            <a:gdLst>
              <a:gd name="T0" fmla="*/ 2147483647 w 1188"/>
              <a:gd name="T1" fmla="*/ 2147483647 h 2132"/>
              <a:gd name="T2" fmla="*/ 2147483647 w 1188"/>
              <a:gd name="T3" fmla="*/ 2147483647 h 2132"/>
              <a:gd name="T4" fmla="*/ 2147483647 w 1188"/>
              <a:gd name="T5" fmla="*/ 2147483647 h 2132"/>
              <a:gd name="T6" fmla="*/ 2147483647 w 1188"/>
              <a:gd name="T7" fmla="*/ 2147483647 h 2132"/>
              <a:gd name="T8" fmla="*/ 2147483647 w 1188"/>
              <a:gd name="T9" fmla="*/ 2147483647 h 2132"/>
              <a:gd name="T10" fmla="*/ 2147483647 w 1188"/>
              <a:gd name="T11" fmla="*/ 2147483647 h 2132"/>
              <a:gd name="T12" fmla="*/ 2147483647 w 1188"/>
              <a:gd name="T13" fmla="*/ 2147483647 h 2132"/>
              <a:gd name="T14" fmla="*/ 2147483647 w 1188"/>
              <a:gd name="T15" fmla="*/ 2147483647 h 2132"/>
              <a:gd name="T16" fmla="*/ 2147483647 w 1188"/>
              <a:gd name="T17" fmla="*/ 0 h 2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88"/>
              <a:gd name="T28" fmla="*/ 0 h 2132"/>
              <a:gd name="T29" fmla="*/ 1188 w 1188"/>
              <a:gd name="T30" fmla="*/ 2132 h 2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88" h="2132">
                <a:moveTo>
                  <a:pt x="8" y="2132"/>
                </a:moveTo>
                <a:cubicBezTo>
                  <a:pt x="4" y="2045"/>
                  <a:pt x="0" y="1958"/>
                  <a:pt x="8" y="1860"/>
                </a:cubicBezTo>
                <a:cubicBezTo>
                  <a:pt x="16" y="1762"/>
                  <a:pt x="31" y="1648"/>
                  <a:pt x="54" y="1542"/>
                </a:cubicBezTo>
                <a:cubicBezTo>
                  <a:pt x="77" y="1436"/>
                  <a:pt x="106" y="1322"/>
                  <a:pt x="144" y="1224"/>
                </a:cubicBezTo>
                <a:cubicBezTo>
                  <a:pt x="182" y="1126"/>
                  <a:pt x="227" y="1043"/>
                  <a:pt x="280" y="952"/>
                </a:cubicBezTo>
                <a:cubicBezTo>
                  <a:pt x="333" y="861"/>
                  <a:pt x="394" y="771"/>
                  <a:pt x="462" y="680"/>
                </a:cubicBezTo>
                <a:cubicBezTo>
                  <a:pt x="530" y="589"/>
                  <a:pt x="605" y="496"/>
                  <a:pt x="689" y="408"/>
                </a:cubicBezTo>
                <a:cubicBezTo>
                  <a:pt x="773" y="320"/>
                  <a:pt x="881" y="220"/>
                  <a:pt x="964" y="152"/>
                </a:cubicBezTo>
                <a:cubicBezTo>
                  <a:pt x="1047" y="84"/>
                  <a:pt x="1151" y="25"/>
                  <a:pt x="1188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Line 8"/>
          <p:cNvSpPr>
            <a:spLocks noChangeAspect="1" noChangeShapeType="1"/>
          </p:cNvSpPr>
          <p:nvPr/>
        </p:nvSpPr>
        <p:spPr bwMode="auto">
          <a:xfrm flipV="1">
            <a:off x="3299145" y="46803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9"/>
          <p:cNvSpPr>
            <a:spLocks noChangeAspect="1" noChangeArrowheads="1"/>
          </p:cNvSpPr>
          <p:nvPr/>
        </p:nvSpPr>
        <p:spPr bwMode="auto">
          <a:xfrm>
            <a:off x="2073584" y="3482563"/>
            <a:ext cx="3545967" cy="38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Line 10"/>
          <p:cNvSpPr>
            <a:spLocks noChangeAspect="1" noChangeShapeType="1"/>
          </p:cNvSpPr>
          <p:nvPr/>
        </p:nvSpPr>
        <p:spPr bwMode="auto">
          <a:xfrm flipV="1">
            <a:off x="4162734" y="3816758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2"/>
          <p:cNvSpPr txBox="1">
            <a:spLocks noChangeAspect="1" noChangeArrowheads="1"/>
          </p:cNvSpPr>
          <p:nvPr/>
        </p:nvSpPr>
        <p:spPr bwMode="auto">
          <a:xfrm>
            <a:off x="3280944" y="4753371"/>
            <a:ext cx="70685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000" i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v</a:t>
            </a:r>
            <a:r>
              <a:rPr lang="it-IT" sz="2000" i="1" baseline="-250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sp>
        <p:nvSpPr>
          <p:cNvPr id="21" name="Line 18"/>
          <p:cNvSpPr>
            <a:spLocks noChangeAspect="1" noChangeShapeType="1"/>
          </p:cNvSpPr>
          <p:nvPr/>
        </p:nvSpPr>
        <p:spPr bwMode="auto">
          <a:xfrm flipV="1">
            <a:off x="4234183" y="4753372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Line 19"/>
          <p:cNvSpPr>
            <a:spLocks noChangeAspect="1" noChangeShapeType="1"/>
          </p:cNvSpPr>
          <p:nvPr/>
        </p:nvSpPr>
        <p:spPr bwMode="auto">
          <a:xfrm flipV="1">
            <a:off x="3226109" y="3743733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 flipV="1">
            <a:off x="2218046" y="3743721"/>
            <a:ext cx="706856" cy="7068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 flipV="1">
            <a:off x="2291083" y="46803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3010220" y="35278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018283" y="35278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073584" y="4535896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Line 25"/>
          <p:cNvSpPr>
            <a:spLocks noChangeAspect="1" noChangeShapeType="1"/>
          </p:cNvSpPr>
          <p:nvPr/>
        </p:nvSpPr>
        <p:spPr bwMode="auto">
          <a:xfrm>
            <a:off x="2073584" y="5616983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6"/>
          <p:cNvSpPr>
            <a:spLocks noChangeAspect="1" noChangeShapeType="1"/>
          </p:cNvSpPr>
          <p:nvPr/>
        </p:nvSpPr>
        <p:spPr bwMode="auto">
          <a:xfrm flipV="1">
            <a:off x="3515046" y="5832872"/>
            <a:ext cx="87860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Line 27"/>
          <p:cNvSpPr>
            <a:spLocks noChangeAspect="1" noChangeShapeType="1"/>
          </p:cNvSpPr>
          <p:nvPr/>
        </p:nvSpPr>
        <p:spPr bwMode="auto">
          <a:xfrm flipV="1">
            <a:off x="2506984" y="58328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Line 28"/>
          <p:cNvSpPr>
            <a:spLocks noChangeAspect="1" noChangeShapeType="1"/>
          </p:cNvSpPr>
          <p:nvPr/>
        </p:nvSpPr>
        <p:spPr bwMode="auto">
          <a:xfrm flipV="1">
            <a:off x="4450084" y="58328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Freeform 29"/>
          <p:cNvSpPr>
            <a:spLocks noChangeAspect="1"/>
          </p:cNvSpPr>
          <p:nvPr/>
        </p:nvSpPr>
        <p:spPr bwMode="auto">
          <a:xfrm>
            <a:off x="3515045" y="4104097"/>
            <a:ext cx="1681202" cy="2682901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30"/>
          <p:cNvSpPr txBox="1">
            <a:spLocks noChangeAspect="1" noChangeArrowheads="1"/>
          </p:cNvSpPr>
          <p:nvPr/>
        </p:nvSpPr>
        <p:spPr bwMode="auto">
          <a:xfrm>
            <a:off x="3515034" y="6840936"/>
            <a:ext cx="886486" cy="7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14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 Point</a:t>
            </a:r>
            <a:r>
              <a:rPr lang="it-IT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4" name="Line 31"/>
          <p:cNvSpPr>
            <a:spLocks noChangeAspect="1" noChangeShapeType="1"/>
          </p:cNvSpPr>
          <p:nvPr/>
        </p:nvSpPr>
        <p:spPr bwMode="auto">
          <a:xfrm flipH="1" flipV="1">
            <a:off x="3657909" y="6480584"/>
            <a:ext cx="177698" cy="4432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4464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49400" y="1295400"/>
            <a:ext cx="10206051" cy="101950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1295400"/>
            <a:ext cx="10206051" cy="5726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72948" y="7086600"/>
            <a:ext cx="6234252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track follows a path parallel to the principal eigenvector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until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border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 voxel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 step size is not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Works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well with low curvature regions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FACT is used in DTI-Studio and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TrackVis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6807200" y="7086600"/>
            <a:ext cx="6234252" cy="301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At each step a new direction is interpolated taking into account the surrounding </a:t>
            </a:r>
            <a:r>
              <a:rPr lang="en-US" sz="2000" b="1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eigenvectors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Step size is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Available in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Garyfallidis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Frontiers 2014)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16800" y="7848600"/>
            <a:ext cx="5095876" cy="685800"/>
            <a:chOff x="3581400" y="2362200"/>
            <a:chExt cx="5095876" cy="685800"/>
          </a:xfrm>
        </p:grpSpPr>
        <p:sp>
          <p:nvSpPr>
            <p:cNvPr id="53" name="Rounded Rectangle 52"/>
            <p:cNvSpPr/>
            <p:nvPr/>
          </p:nvSpPr>
          <p:spPr>
            <a:xfrm>
              <a:off x="3581400" y="2362200"/>
              <a:ext cx="4648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6083300" y="2420939"/>
              <a:ext cx="828675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b="1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Step Size</a:t>
              </a: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3706814" y="2420939"/>
              <a:ext cx="1009650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New Position</a:t>
              </a: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930776" y="2420939"/>
              <a:ext cx="1116013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Old Position</a:t>
              </a:r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6732588" y="2420939"/>
              <a:ext cx="1655762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Principal Eigenvector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4643439" y="2492375"/>
              <a:ext cx="4033837" cy="308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=                       +               x                      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49401" y="1295400"/>
            <a:ext cx="10206051" cy="62581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    FACT                                Interpolated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68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Picture 11" descr="177627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5200" y="2819400"/>
            <a:ext cx="18526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1895_traincrashparisrea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1371600"/>
            <a:ext cx="4610100" cy="553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738394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1204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1400" y="6248400"/>
            <a:ext cx="2057400" cy="2438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63600" y="2397710"/>
            <a:ext cx="8465186" cy="624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Level of Anisotropy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if FA &gt; threshold  and Stop if  FA &lt; threshold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(FA 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0.15/0.20)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regions with low anisotropy (high noise effect and variability)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tracking in regions like CSF and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GM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000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Angle </a:t>
            </a: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curvature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Fibers should not turn too sharply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Stop if the ANGLE between the old and new direction is &gt; threshold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on the algorithm used  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e.g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Euler 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 on the resolution of your dataset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  angle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~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30°/ 45°)                 </a:t>
            </a:r>
            <a:r>
              <a:rPr lang="en-US" sz="1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	      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12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4" descr="FA"/>
          <p:cNvPicPr>
            <a:picLocks noChangeAspect="1" noChangeArrowheads="1"/>
          </p:cNvPicPr>
          <p:nvPr/>
        </p:nvPicPr>
        <p:blipFill>
          <a:blip r:embed="rId2"/>
          <a:srcRect l="10335" t="3249" r="11516" b="7382"/>
          <a:stretch>
            <a:fillRect/>
          </a:stretch>
        </p:blipFill>
        <p:spPr bwMode="auto">
          <a:xfrm>
            <a:off x="9770877" y="3048001"/>
            <a:ext cx="2294123" cy="25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10744201" y="7086600"/>
            <a:ext cx="9906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10515601" y="7010400"/>
            <a:ext cx="762000" cy="762000"/>
          </a:xfrm>
          <a:prstGeom prst="arc">
            <a:avLst>
              <a:gd name="adj1" fmla="val 16200000"/>
              <a:gd name="adj2" fmla="val 20522530"/>
            </a:avLst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0477501" y="68961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0172700" y="77343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11049001" y="6781800"/>
            <a:ext cx="381000" cy="37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0787952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961</Words>
  <Application>Microsoft Office PowerPoint</Application>
  <PresentationFormat>Custom</PresentationFormat>
  <Paragraphs>220</Paragraphs>
  <Slides>35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Industrial</vt:lpstr>
      <vt:lpstr>Photo Editor Photo</vt:lpstr>
      <vt:lpstr>Diffusion   Tractography</vt:lpstr>
      <vt:lpstr>Basic principles</vt:lpstr>
      <vt:lpstr>Main idea: Tensor-based tracking</vt:lpstr>
      <vt:lpstr> Connect the main directions voxel to voxel</vt:lpstr>
      <vt:lpstr>                    Deterministic tracking</vt:lpstr>
      <vt:lpstr>                    Deterministic tracking</vt:lpstr>
      <vt:lpstr>                               Stopping rules</vt:lpstr>
      <vt:lpstr>           Euler Delta Crossings (EuDX)</vt:lpstr>
      <vt:lpstr>                               Stopping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  <vt:lpstr>Automatic tract dissection</vt:lpstr>
      <vt:lpstr>Automatic tract dissection</vt:lpstr>
      <vt:lpstr>Tractometry - group studies</vt:lpstr>
      <vt:lpstr>                 Rely on counting?</vt:lpstr>
      <vt:lpstr>Spurious tracts</vt:lpstr>
      <vt:lpstr>PowerPoint Presentation</vt:lpstr>
      <vt:lpstr>Tractography biases</vt:lpstr>
      <vt:lpstr>White matter, gray matter, CSF priors for tracking</vt:lpstr>
      <vt:lpstr>Some results</vt:lpstr>
      <vt:lpstr>Some results</vt:lpstr>
      <vt:lpstr>Reducing tractography biases</vt:lpstr>
      <vt:lpstr>                             What next?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 Tractography</dc:title>
  <dc:creator>Eleftherios</dc:creator>
  <cp:lastModifiedBy>Eleftherios</cp:lastModifiedBy>
  <cp:revision>71</cp:revision>
  <dcterms:modified xsi:type="dcterms:W3CDTF">2014-06-06T22:23:57Z</dcterms:modified>
</cp:coreProperties>
</file>